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CCAE4-735C-42C7-A5B3-5574A06FAB7C}" type="datetimeFigureOut">
              <a:rPr lang="en-US" smtClean="0"/>
              <a:t>4/22/2018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C60A6F-BE0C-4EB6-A047-6A8A37DB9F3C}" type="slidenum">
              <a:rPr lang="en-US" smtClean="0"/>
              <a:t>‹#›</a:t>
            </a:fld>
            <a:endParaRPr lang="en-US"/>
          </a:p>
        </p:txBody>
      </p:sp>
    </p:spTree>
    <p:extLst>
      <p:ext uri="{BB962C8B-B14F-4D97-AF65-F5344CB8AC3E}">
        <p14:creationId xmlns:p14="http://schemas.microsoft.com/office/powerpoint/2010/main" val="1238909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60A6F-BE0C-4EB6-A047-6A8A37DB9F3C}" type="slidenum">
              <a:rPr lang="en-US" smtClean="0"/>
              <a:t>1</a:t>
            </a:fld>
            <a:endParaRPr lang="en-US"/>
          </a:p>
        </p:txBody>
      </p:sp>
    </p:spTree>
    <p:extLst>
      <p:ext uri="{BB962C8B-B14F-4D97-AF65-F5344CB8AC3E}">
        <p14:creationId xmlns:p14="http://schemas.microsoft.com/office/powerpoint/2010/main" val="1993421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EB1145-CD66-4EBF-ABA9-5AF12749DE9E}"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2F07A-DB07-4B2E-AEB0-E4E4CE889833}" type="slidenum">
              <a:rPr lang="en-US" smtClean="0"/>
              <a:t>‹#›</a:t>
            </a:fld>
            <a:endParaRPr lang="en-US"/>
          </a:p>
        </p:txBody>
      </p:sp>
    </p:spTree>
    <p:extLst>
      <p:ext uri="{BB962C8B-B14F-4D97-AF65-F5344CB8AC3E}">
        <p14:creationId xmlns:p14="http://schemas.microsoft.com/office/powerpoint/2010/main" val="3279028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AEB1145-CD66-4EBF-ABA9-5AF12749DE9E}" type="datetimeFigureOut">
              <a:rPr lang="en-US" smtClean="0"/>
              <a:t>4/22/2018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F2F07A-DB07-4B2E-AEB0-E4E4CE889833}" type="slidenum">
              <a:rPr lang="en-US" smtClean="0"/>
              <a:t>‹#›</a:t>
            </a:fld>
            <a:endParaRPr lang="en-US"/>
          </a:p>
        </p:txBody>
      </p:sp>
    </p:spTree>
    <p:extLst>
      <p:ext uri="{BB962C8B-B14F-4D97-AF65-F5344CB8AC3E}">
        <p14:creationId xmlns:p14="http://schemas.microsoft.com/office/powerpoint/2010/main" val="593360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FAEB1145-CD66-4EBF-ABA9-5AF12749DE9E}"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2F07A-DB07-4B2E-AEB0-E4E4CE889833}" type="slidenum">
              <a:rPr lang="en-US" smtClean="0"/>
              <a:t>‹#›</a:t>
            </a:fld>
            <a:endParaRPr lang="en-US"/>
          </a:p>
        </p:txBody>
      </p:sp>
    </p:spTree>
    <p:extLst>
      <p:ext uri="{BB962C8B-B14F-4D97-AF65-F5344CB8AC3E}">
        <p14:creationId xmlns:p14="http://schemas.microsoft.com/office/powerpoint/2010/main" val="2289771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FAEB1145-CD66-4EBF-ABA9-5AF12749DE9E}"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2F07A-DB07-4B2E-AEB0-E4E4CE889833}"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28998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AEB1145-CD66-4EBF-ABA9-5AF12749DE9E}"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2F07A-DB07-4B2E-AEB0-E4E4CE889833}" type="slidenum">
              <a:rPr lang="en-US" smtClean="0"/>
              <a:t>‹#›</a:t>
            </a:fld>
            <a:endParaRPr lang="en-US"/>
          </a:p>
        </p:txBody>
      </p:sp>
    </p:spTree>
    <p:extLst>
      <p:ext uri="{BB962C8B-B14F-4D97-AF65-F5344CB8AC3E}">
        <p14:creationId xmlns:p14="http://schemas.microsoft.com/office/powerpoint/2010/main" val="1708399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AEB1145-CD66-4EBF-ABA9-5AF12749DE9E}" type="datetimeFigureOut">
              <a:rPr lang="en-US" smtClean="0"/>
              <a:t>4/22/2018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2F07A-DB07-4B2E-AEB0-E4E4CE889833}" type="slidenum">
              <a:rPr lang="en-US" smtClean="0"/>
              <a:t>‹#›</a:t>
            </a:fld>
            <a:endParaRPr lang="en-US"/>
          </a:p>
        </p:txBody>
      </p:sp>
    </p:spTree>
    <p:extLst>
      <p:ext uri="{BB962C8B-B14F-4D97-AF65-F5344CB8AC3E}">
        <p14:creationId xmlns:p14="http://schemas.microsoft.com/office/powerpoint/2010/main" val="910991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AEB1145-CD66-4EBF-ABA9-5AF12749DE9E}" type="datetimeFigureOut">
              <a:rPr lang="en-US" smtClean="0"/>
              <a:t>4/22/2018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2F07A-DB07-4B2E-AEB0-E4E4CE889833}" type="slidenum">
              <a:rPr lang="en-US" smtClean="0"/>
              <a:t>‹#›</a:t>
            </a:fld>
            <a:endParaRPr lang="en-US"/>
          </a:p>
        </p:txBody>
      </p:sp>
    </p:spTree>
    <p:extLst>
      <p:ext uri="{BB962C8B-B14F-4D97-AF65-F5344CB8AC3E}">
        <p14:creationId xmlns:p14="http://schemas.microsoft.com/office/powerpoint/2010/main" val="1384950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EB1145-CD66-4EBF-ABA9-5AF12749DE9E}"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2F07A-DB07-4B2E-AEB0-E4E4CE889833}" type="slidenum">
              <a:rPr lang="en-US" smtClean="0"/>
              <a:t>‹#›</a:t>
            </a:fld>
            <a:endParaRPr lang="en-US"/>
          </a:p>
        </p:txBody>
      </p:sp>
    </p:spTree>
    <p:extLst>
      <p:ext uri="{BB962C8B-B14F-4D97-AF65-F5344CB8AC3E}">
        <p14:creationId xmlns:p14="http://schemas.microsoft.com/office/powerpoint/2010/main" val="14617921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EB1145-CD66-4EBF-ABA9-5AF12749DE9E}"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2F07A-DB07-4B2E-AEB0-E4E4CE889833}" type="slidenum">
              <a:rPr lang="en-US" smtClean="0"/>
              <a:t>‹#›</a:t>
            </a:fld>
            <a:endParaRPr lang="en-US"/>
          </a:p>
        </p:txBody>
      </p:sp>
    </p:spTree>
    <p:extLst>
      <p:ext uri="{BB962C8B-B14F-4D97-AF65-F5344CB8AC3E}">
        <p14:creationId xmlns:p14="http://schemas.microsoft.com/office/powerpoint/2010/main" val="1202112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AEB1145-CD66-4EBF-ABA9-5AF12749DE9E}"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2F07A-DB07-4B2E-AEB0-E4E4CE889833}" type="slidenum">
              <a:rPr lang="en-US" smtClean="0"/>
              <a:t>‹#›</a:t>
            </a:fld>
            <a:endParaRPr lang="en-US"/>
          </a:p>
        </p:txBody>
      </p:sp>
    </p:spTree>
    <p:extLst>
      <p:ext uri="{BB962C8B-B14F-4D97-AF65-F5344CB8AC3E}">
        <p14:creationId xmlns:p14="http://schemas.microsoft.com/office/powerpoint/2010/main" val="571284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AEB1145-CD66-4EBF-ABA9-5AF12749DE9E}"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2F07A-DB07-4B2E-AEB0-E4E4CE889833}" type="slidenum">
              <a:rPr lang="en-US" smtClean="0"/>
              <a:t>‹#›</a:t>
            </a:fld>
            <a:endParaRPr lang="en-US"/>
          </a:p>
        </p:txBody>
      </p:sp>
    </p:spTree>
    <p:extLst>
      <p:ext uri="{BB962C8B-B14F-4D97-AF65-F5344CB8AC3E}">
        <p14:creationId xmlns:p14="http://schemas.microsoft.com/office/powerpoint/2010/main" val="2055764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EB1145-CD66-4EBF-ABA9-5AF12749DE9E}" type="datetimeFigureOut">
              <a:rPr lang="en-US" smtClean="0"/>
              <a:t>4/22/2018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F2F07A-DB07-4B2E-AEB0-E4E4CE889833}" type="slidenum">
              <a:rPr lang="en-US" smtClean="0"/>
              <a:t>‹#›</a:t>
            </a:fld>
            <a:endParaRPr lang="en-US"/>
          </a:p>
        </p:txBody>
      </p:sp>
    </p:spTree>
    <p:extLst>
      <p:ext uri="{BB962C8B-B14F-4D97-AF65-F5344CB8AC3E}">
        <p14:creationId xmlns:p14="http://schemas.microsoft.com/office/powerpoint/2010/main" val="1640161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EB1145-CD66-4EBF-ABA9-5AF12749DE9E}" type="datetimeFigureOut">
              <a:rPr lang="en-US" smtClean="0"/>
              <a:t>4/22/2018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F2F07A-DB07-4B2E-AEB0-E4E4CE889833}" type="slidenum">
              <a:rPr lang="en-US" smtClean="0"/>
              <a:t>‹#›</a:t>
            </a:fld>
            <a:endParaRPr lang="en-US"/>
          </a:p>
        </p:txBody>
      </p:sp>
    </p:spTree>
    <p:extLst>
      <p:ext uri="{BB962C8B-B14F-4D97-AF65-F5344CB8AC3E}">
        <p14:creationId xmlns:p14="http://schemas.microsoft.com/office/powerpoint/2010/main" val="87027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AEB1145-CD66-4EBF-ABA9-5AF12749DE9E}" type="datetimeFigureOut">
              <a:rPr lang="en-US" smtClean="0"/>
              <a:t>4/22/2018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0F2F07A-DB07-4B2E-AEB0-E4E4CE889833}" type="slidenum">
              <a:rPr lang="en-US" smtClean="0"/>
              <a:t>‹#›</a:t>
            </a:fld>
            <a:endParaRPr lang="en-US"/>
          </a:p>
        </p:txBody>
      </p:sp>
    </p:spTree>
    <p:extLst>
      <p:ext uri="{BB962C8B-B14F-4D97-AF65-F5344CB8AC3E}">
        <p14:creationId xmlns:p14="http://schemas.microsoft.com/office/powerpoint/2010/main" val="796345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AEB1145-CD66-4EBF-ABA9-5AF12749DE9E}" type="datetimeFigureOut">
              <a:rPr lang="en-US" smtClean="0"/>
              <a:t>4/22/2018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0F2F07A-DB07-4B2E-AEB0-E4E4CE889833}" type="slidenum">
              <a:rPr lang="en-US" smtClean="0"/>
              <a:t>‹#›</a:t>
            </a:fld>
            <a:endParaRPr lang="en-US"/>
          </a:p>
        </p:txBody>
      </p:sp>
    </p:spTree>
    <p:extLst>
      <p:ext uri="{BB962C8B-B14F-4D97-AF65-F5344CB8AC3E}">
        <p14:creationId xmlns:p14="http://schemas.microsoft.com/office/powerpoint/2010/main" val="1494359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FAEB1145-CD66-4EBF-ABA9-5AF12749DE9E}" type="datetimeFigureOut">
              <a:rPr lang="en-US" smtClean="0"/>
              <a:t>4/22/2018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0F2F07A-DB07-4B2E-AEB0-E4E4CE889833}" type="slidenum">
              <a:rPr lang="en-US" smtClean="0"/>
              <a:t>‹#›</a:t>
            </a:fld>
            <a:endParaRPr lang="en-US"/>
          </a:p>
        </p:txBody>
      </p:sp>
    </p:spTree>
    <p:extLst>
      <p:ext uri="{BB962C8B-B14F-4D97-AF65-F5344CB8AC3E}">
        <p14:creationId xmlns:p14="http://schemas.microsoft.com/office/powerpoint/2010/main" val="2183580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AEB1145-CD66-4EBF-ABA9-5AF12749DE9E}" type="datetimeFigureOut">
              <a:rPr lang="en-US" smtClean="0"/>
              <a:t>4/22/2018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F2F07A-DB07-4B2E-AEB0-E4E4CE889833}" type="slidenum">
              <a:rPr lang="en-US" smtClean="0"/>
              <a:t>‹#›</a:t>
            </a:fld>
            <a:endParaRPr lang="en-US"/>
          </a:p>
        </p:txBody>
      </p:sp>
    </p:spTree>
    <p:extLst>
      <p:ext uri="{BB962C8B-B14F-4D97-AF65-F5344CB8AC3E}">
        <p14:creationId xmlns:p14="http://schemas.microsoft.com/office/powerpoint/2010/main" val="432138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AEB1145-CD66-4EBF-ABA9-5AF12749DE9E}" type="datetimeFigureOut">
              <a:rPr lang="en-US" smtClean="0"/>
              <a:t>4/22/2018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0F2F07A-DB07-4B2E-AEB0-E4E4CE889833}" type="slidenum">
              <a:rPr lang="en-US" smtClean="0"/>
              <a:t>‹#›</a:t>
            </a:fld>
            <a:endParaRPr lang="en-US"/>
          </a:p>
        </p:txBody>
      </p:sp>
    </p:spTree>
    <p:extLst>
      <p:ext uri="{BB962C8B-B14F-4D97-AF65-F5344CB8AC3E}">
        <p14:creationId xmlns:p14="http://schemas.microsoft.com/office/powerpoint/2010/main" val="22687860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tmp"/></Relationships>
</file>

<file path=ppt/slides/_rels/slide12.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tmp"/></Relationships>
</file>

<file path=ppt/slides/_rels/slide15.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tmp"/></Relationships>
</file>

<file path=ppt/slides/_rels/slide17.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tmp"/></Relationships>
</file>

<file path=ppt/slides/_rels/slide19.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tmp"/></Relationships>
</file>

<file path=ppt/slides/_rels/slide22.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tmp"/></Relationships>
</file>

<file path=ppt/slides/_rels/slide24.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tmp"/></Relationships>
</file>

<file path=ppt/slides/_rels/slide27.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0.tm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tmp"/><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tmp"/></Relationships>
</file>

<file path=ppt/slides/_rels/slide9.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88828-B0EF-484A-9A9C-8F0B40150A6E}"/>
              </a:ext>
            </a:extLst>
          </p:cNvPr>
          <p:cNvSpPr>
            <a:spLocks noGrp="1"/>
          </p:cNvSpPr>
          <p:nvPr>
            <p:ph type="ctrTitle"/>
          </p:nvPr>
        </p:nvSpPr>
        <p:spPr/>
        <p:txBody>
          <a:bodyPr/>
          <a:lstStyle/>
          <a:p>
            <a:pPr algn="ctr"/>
            <a:r>
              <a:rPr lang="en-US" i="1" u="sng" dirty="0"/>
              <a:t>APPLICAION STORE PROJECT</a:t>
            </a:r>
            <a:br>
              <a:rPr lang="en-US" i="1" dirty="0"/>
            </a:br>
            <a:br>
              <a:rPr lang="en-US" i="1" dirty="0"/>
            </a:br>
            <a:endParaRPr lang="en-US" i="1" dirty="0"/>
          </a:p>
        </p:txBody>
      </p:sp>
      <p:sp>
        <p:nvSpPr>
          <p:cNvPr id="3" name="Subtitle 2">
            <a:extLst>
              <a:ext uri="{FF2B5EF4-FFF2-40B4-BE49-F238E27FC236}">
                <a16:creationId xmlns:a16="http://schemas.microsoft.com/office/drawing/2014/main" id="{8CC7E795-471E-424A-BCA2-5CEA01E9B00E}"/>
              </a:ext>
            </a:extLst>
          </p:cNvPr>
          <p:cNvSpPr>
            <a:spLocks noGrp="1"/>
          </p:cNvSpPr>
          <p:nvPr>
            <p:ph type="subTitle" idx="1"/>
          </p:nvPr>
        </p:nvSpPr>
        <p:spPr>
          <a:xfrm>
            <a:off x="1147506" y="3651964"/>
            <a:ext cx="8825658" cy="861420"/>
          </a:xfrm>
        </p:spPr>
        <p:txBody>
          <a:bodyPr>
            <a:noAutofit/>
          </a:bodyPr>
          <a:lstStyle/>
          <a:p>
            <a:pPr algn="ctr"/>
            <a:r>
              <a:rPr lang="en-US" sz="2400" u="sng" dirty="0">
                <a:solidFill>
                  <a:schemeClr val="tx1"/>
                </a:solidFill>
              </a:rPr>
              <a:t>Group MEMBERS</a:t>
            </a:r>
          </a:p>
          <a:p>
            <a:pPr algn="ctr"/>
            <a:endParaRPr lang="en-US" sz="2400" u="sng" dirty="0">
              <a:solidFill>
                <a:schemeClr val="tx1"/>
              </a:solidFill>
            </a:endParaRPr>
          </a:p>
          <a:p>
            <a:pPr algn="ctr"/>
            <a:r>
              <a:rPr lang="en-US" dirty="0">
                <a:solidFill>
                  <a:schemeClr val="tx1"/>
                </a:solidFill>
                <a:sym typeface="Wingdings" panose="05000000000000000000" pitchFamily="2" charset="2"/>
              </a:rPr>
              <a:t>Rishi </a:t>
            </a:r>
            <a:r>
              <a:rPr lang="en-US" dirty="0" err="1">
                <a:solidFill>
                  <a:schemeClr val="tx1"/>
                </a:solidFill>
                <a:sym typeface="Wingdings" panose="05000000000000000000" pitchFamily="2" charset="2"/>
              </a:rPr>
              <a:t>Hemwani</a:t>
            </a:r>
            <a:endParaRPr lang="en-US" dirty="0">
              <a:solidFill>
                <a:schemeClr val="tx1"/>
              </a:solidFill>
              <a:sym typeface="Wingdings" panose="05000000000000000000" pitchFamily="2" charset="2"/>
            </a:endParaRPr>
          </a:p>
          <a:p>
            <a:pPr algn="ctr"/>
            <a:r>
              <a:rPr lang="en-US" dirty="0">
                <a:solidFill>
                  <a:schemeClr val="tx1"/>
                </a:solidFill>
                <a:sym typeface="Wingdings" panose="05000000000000000000" pitchFamily="2" charset="2"/>
              </a:rPr>
              <a:t>MAYANK SHARMA</a:t>
            </a:r>
          </a:p>
          <a:p>
            <a:pPr algn="ctr"/>
            <a:r>
              <a:rPr lang="en-US" dirty="0">
                <a:solidFill>
                  <a:schemeClr val="tx1"/>
                </a:solidFill>
                <a:sym typeface="Wingdings" panose="05000000000000000000" pitchFamily="2" charset="2"/>
              </a:rPr>
              <a:t>KOMAL AMBEKAR</a:t>
            </a:r>
          </a:p>
          <a:p>
            <a:pPr algn="ctr"/>
            <a:r>
              <a:rPr lang="en-US" dirty="0">
                <a:solidFill>
                  <a:schemeClr val="tx1"/>
                </a:solidFill>
                <a:sym typeface="Wingdings" panose="05000000000000000000" pitchFamily="2" charset="2"/>
              </a:rPr>
              <a:t>SAYALI  BORSE</a:t>
            </a:r>
            <a:endParaRPr lang="en-US" dirty="0">
              <a:solidFill>
                <a:schemeClr val="tx1"/>
              </a:solidFill>
            </a:endParaRPr>
          </a:p>
        </p:txBody>
      </p:sp>
    </p:spTree>
    <p:extLst>
      <p:ext uri="{BB962C8B-B14F-4D97-AF65-F5344CB8AC3E}">
        <p14:creationId xmlns:p14="http://schemas.microsoft.com/office/powerpoint/2010/main" val="1452228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71" name="Rectangle 70">
            <a:extLst>
              <a:ext uri="{FF2B5EF4-FFF2-40B4-BE49-F238E27FC236}">
                <a16:creationId xmlns:a16="http://schemas.microsoft.com/office/drawing/2014/main"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31">
            <a:extLst>
              <a:ext uri="{FF2B5EF4-FFF2-40B4-BE49-F238E27FC236}">
                <a16:creationId xmlns:a16="http://schemas.microsoft.com/office/drawing/2014/main"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75" name="Freeform 5">
            <a:extLst>
              <a:ext uri="{FF2B5EF4-FFF2-40B4-BE49-F238E27FC236}">
                <a16:creationId xmlns:a16="http://schemas.microsoft.com/office/drawing/2014/main"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5" name="Picture 4" descr="Screen Clipping">
            <a:extLst>
              <a:ext uri="{FF2B5EF4-FFF2-40B4-BE49-F238E27FC236}">
                <a16:creationId xmlns:a16="http://schemas.microsoft.com/office/drawing/2014/main" id="{9DF38712-85DF-4366-8ED3-DA5356A20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92" y="2093775"/>
            <a:ext cx="5449889" cy="2670446"/>
          </a:xfrm>
          <a:prstGeom prst="rect">
            <a:avLst/>
          </a:prstGeom>
          <a:ln>
            <a:solidFill>
              <a:schemeClr val="tx1"/>
            </a:solidFill>
          </a:ln>
          <a:effectLst/>
        </p:spPr>
      </p:pic>
      <p:sp>
        <p:nvSpPr>
          <p:cNvPr id="77" name="Rectangle 76">
            <a:extLst>
              <a:ext uri="{FF2B5EF4-FFF2-40B4-BE49-F238E27FC236}">
                <a16:creationId xmlns:a16="http://schemas.microsoft.com/office/drawing/2014/main"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8931" y="629266"/>
            <a:ext cx="4166510" cy="1622321"/>
          </a:xfrm>
        </p:spPr>
        <p:txBody>
          <a:bodyPr>
            <a:normAutofit/>
          </a:bodyPr>
          <a:lstStyle/>
          <a:p>
            <a:pPr>
              <a:lnSpc>
                <a:spcPct val="90000"/>
              </a:lnSpc>
            </a:pPr>
            <a:r>
              <a:rPr lang="en-US" sz="3600" u="sng">
                <a:solidFill>
                  <a:srgbClr val="EBEBEB"/>
                </a:solidFill>
              </a:rPr>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8931" y="2438400"/>
            <a:ext cx="4166509" cy="3785419"/>
          </a:xfrm>
        </p:spPr>
        <p:txBody>
          <a:bodyPr>
            <a:normAutofit/>
          </a:bodyPr>
          <a:lstStyle/>
          <a:p>
            <a:r>
              <a:rPr lang="en-US" b="1" dirty="0">
                <a:solidFill>
                  <a:srgbClr val="EBEBEB"/>
                </a:solidFill>
              </a:rPr>
              <a:t>Application Table:</a:t>
            </a:r>
          </a:p>
          <a:p>
            <a:pPr marL="0" indent="0">
              <a:buNone/>
            </a:pPr>
            <a:r>
              <a:rPr lang="en-US" dirty="0">
                <a:solidFill>
                  <a:srgbClr val="EBEBEB"/>
                </a:solidFill>
              </a:rPr>
              <a:t>When an </a:t>
            </a:r>
            <a:r>
              <a:rPr lang="en-US">
                <a:solidFill>
                  <a:srgbClr val="EBEBEB"/>
                </a:solidFill>
              </a:rPr>
              <a:t>applicaion</a:t>
            </a:r>
            <a:r>
              <a:rPr lang="en-US" dirty="0">
                <a:solidFill>
                  <a:srgbClr val="EBEBEB"/>
                </a:solidFill>
              </a:rPr>
              <a:t> needs to be updated click on the option given at the left </a:t>
            </a:r>
            <a:r>
              <a:rPr lang="en-US">
                <a:solidFill>
                  <a:srgbClr val="EBEBEB"/>
                </a:solidFill>
              </a:rPr>
              <a:t>naviaation</a:t>
            </a:r>
            <a:r>
              <a:rPr lang="en-US" dirty="0">
                <a:solidFill>
                  <a:srgbClr val="EBEBEB"/>
                </a:solidFill>
              </a:rPr>
              <a:t> bar.</a:t>
            </a:r>
          </a:p>
        </p:txBody>
      </p:sp>
    </p:spTree>
    <p:extLst>
      <p:ext uri="{BB962C8B-B14F-4D97-AF65-F5344CB8AC3E}">
        <p14:creationId xmlns:p14="http://schemas.microsoft.com/office/powerpoint/2010/main" val="4007555184"/>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69" name="Freeform 23">
            <a:extLst>
              <a:ext uri="{FF2B5EF4-FFF2-40B4-BE49-F238E27FC236}">
                <a16:creationId xmlns:a16="http://schemas.microsoft.com/office/drawing/2014/main" id="{8FCA736E-BDE3-4D4D-8D87-E9AE79250C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71" name="Freeform 5">
            <a:extLst>
              <a:ext uri="{FF2B5EF4-FFF2-40B4-BE49-F238E27FC236}">
                <a16:creationId xmlns:a16="http://schemas.microsoft.com/office/drawing/2014/main" id="{1D65A06F-4B56-402D-97AA-466CC32EE2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73" name="Rectangle 72">
            <a:extLst>
              <a:ext uri="{FF2B5EF4-FFF2-40B4-BE49-F238E27FC236}">
                <a16:creationId xmlns:a16="http://schemas.microsoft.com/office/drawing/2014/main" id="{80EB1784-FDF9-4C6D-84DF-46C42CC94A4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29AA25D-1E7A-4074-BF68-D55A83B81B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6112" y="452718"/>
            <a:ext cx="4165580" cy="1400530"/>
          </a:xfrm>
        </p:spPr>
        <p:txBody>
          <a:bodyPr>
            <a:normAutofit/>
          </a:bodyPr>
          <a:lstStyle/>
          <a:p>
            <a:pPr>
              <a:lnSpc>
                <a:spcPct val="90000"/>
              </a:lnSpc>
            </a:pPr>
            <a:r>
              <a:rPr lang="en-US" sz="2900" u="sng"/>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6113" y="2052918"/>
            <a:ext cx="4165146" cy="4195481"/>
          </a:xfrm>
        </p:spPr>
        <p:txBody>
          <a:bodyPr>
            <a:normAutofit/>
          </a:bodyPr>
          <a:lstStyle/>
          <a:p>
            <a:r>
              <a:rPr lang="en-US" b="1" dirty="0"/>
              <a:t>Application Table:</a:t>
            </a:r>
          </a:p>
          <a:p>
            <a:pPr marL="0" indent="0">
              <a:buNone/>
            </a:pPr>
            <a:r>
              <a:rPr lang="en-US" dirty="0"/>
              <a:t>Before updating the Terrarium app the database contained following details </a:t>
            </a:r>
          </a:p>
          <a:p>
            <a:pPr marL="0" indent="0">
              <a:buNone/>
            </a:pPr>
            <a:endParaRPr lang="en-US" dirty="0"/>
          </a:p>
          <a:p>
            <a:pPr marL="0" indent="0">
              <a:buNone/>
            </a:pPr>
            <a:r>
              <a:rPr lang="en-US" dirty="0"/>
              <a:t>After  the app gets updated the database will have the updated details.</a:t>
            </a:r>
          </a:p>
        </p:txBody>
      </p:sp>
      <p:cxnSp>
        <p:nvCxnSpPr>
          <p:cNvPr id="8" name="Straight Arrow Connector 7">
            <a:extLst>
              <a:ext uri="{FF2B5EF4-FFF2-40B4-BE49-F238E27FC236}">
                <a16:creationId xmlns:a16="http://schemas.microsoft.com/office/drawing/2014/main" id="{71D557A0-E297-4F0B-998D-6887F2C28E12}"/>
              </a:ext>
            </a:extLst>
          </p:cNvPr>
          <p:cNvCxnSpPr/>
          <p:nvPr/>
        </p:nvCxnSpPr>
        <p:spPr>
          <a:xfrm flipV="1">
            <a:off x="4346917" y="2202437"/>
            <a:ext cx="1747494" cy="4141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49EC3013-C68B-41D9-A73A-5FB6B614259A}"/>
              </a:ext>
            </a:extLst>
          </p:cNvPr>
          <p:cNvCxnSpPr>
            <a:cxnSpLocks/>
          </p:cNvCxnSpPr>
          <p:nvPr/>
        </p:nvCxnSpPr>
        <p:spPr>
          <a:xfrm>
            <a:off x="4226873" y="4500947"/>
            <a:ext cx="1967007" cy="3180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7" name="Picture 6" descr="Screen Clipping">
            <a:extLst>
              <a:ext uri="{FF2B5EF4-FFF2-40B4-BE49-F238E27FC236}">
                <a16:creationId xmlns:a16="http://schemas.microsoft.com/office/drawing/2014/main" id="{B094F048-5B34-43BB-AB28-DB27EC0D8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880" y="1248340"/>
            <a:ext cx="5592817" cy="2446939"/>
          </a:xfrm>
          <a:prstGeom prst="rect">
            <a:avLst/>
          </a:prstGeom>
          <a:ln>
            <a:solidFill>
              <a:schemeClr val="bg1"/>
            </a:solidFill>
          </a:ln>
        </p:spPr>
      </p:pic>
      <p:pic>
        <p:nvPicPr>
          <p:cNvPr id="10" name="Picture 9" descr="Screen Clipping">
            <a:extLst>
              <a:ext uri="{FF2B5EF4-FFF2-40B4-BE49-F238E27FC236}">
                <a16:creationId xmlns:a16="http://schemas.microsoft.com/office/drawing/2014/main" id="{A6B54F9F-B300-4491-BA20-EF6420B45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880" y="4100735"/>
            <a:ext cx="5493348" cy="2747430"/>
          </a:xfrm>
          <a:prstGeom prst="rect">
            <a:avLst/>
          </a:prstGeom>
          <a:ln>
            <a:solidFill>
              <a:schemeClr val="bg1"/>
            </a:solidFill>
          </a:ln>
        </p:spPr>
      </p:pic>
    </p:spTree>
    <p:extLst>
      <p:ext uri="{BB962C8B-B14F-4D97-AF65-F5344CB8AC3E}">
        <p14:creationId xmlns:p14="http://schemas.microsoft.com/office/powerpoint/2010/main" val="3835074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71" name="Rectangle 70">
            <a:extLst>
              <a:ext uri="{FF2B5EF4-FFF2-40B4-BE49-F238E27FC236}">
                <a16:creationId xmlns:a16="http://schemas.microsoft.com/office/drawing/2014/main"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31">
            <a:extLst>
              <a:ext uri="{FF2B5EF4-FFF2-40B4-BE49-F238E27FC236}">
                <a16:creationId xmlns:a16="http://schemas.microsoft.com/office/drawing/2014/main"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75" name="Freeform 5">
            <a:extLst>
              <a:ext uri="{FF2B5EF4-FFF2-40B4-BE49-F238E27FC236}">
                <a16:creationId xmlns:a16="http://schemas.microsoft.com/office/drawing/2014/main"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5" name="Picture 4" descr="Screen Clipping">
            <a:extLst>
              <a:ext uri="{FF2B5EF4-FFF2-40B4-BE49-F238E27FC236}">
                <a16:creationId xmlns:a16="http://schemas.microsoft.com/office/drawing/2014/main" id="{432CD686-3828-4F6D-A02D-DCC20A800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92" y="2141462"/>
            <a:ext cx="5449889" cy="2575072"/>
          </a:xfrm>
          <a:prstGeom prst="rect">
            <a:avLst/>
          </a:prstGeom>
          <a:ln>
            <a:solidFill>
              <a:schemeClr val="tx1"/>
            </a:solidFill>
          </a:ln>
          <a:effectLst/>
        </p:spPr>
      </p:pic>
      <p:sp>
        <p:nvSpPr>
          <p:cNvPr id="77" name="Rectangle 76">
            <a:extLst>
              <a:ext uri="{FF2B5EF4-FFF2-40B4-BE49-F238E27FC236}">
                <a16:creationId xmlns:a16="http://schemas.microsoft.com/office/drawing/2014/main"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8931" y="629266"/>
            <a:ext cx="4166510" cy="1622321"/>
          </a:xfrm>
        </p:spPr>
        <p:txBody>
          <a:bodyPr>
            <a:normAutofit/>
          </a:bodyPr>
          <a:lstStyle/>
          <a:p>
            <a:pPr>
              <a:lnSpc>
                <a:spcPct val="90000"/>
              </a:lnSpc>
            </a:pPr>
            <a:r>
              <a:rPr lang="en-US" sz="3600" u="sng">
                <a:solidFill>
                  <a:srgbClr val="EBEBEB"/>
                </a:solidFill>
              </a:rPr>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8931" y="2438400"/>
            <a:ext cx="4166509" cy="3785419"/>
          </a:xfrm>
        </p:spPr>
        <p:txBody>
          <a:bodyPr>
            <a:normAutofit/>
          </a:bodyPr>
          <a:lstStyle/>
          <a:p>
            <a:r>
              <a:rPr lang="en-US" b="1" dirty="0">
                <a:solidFill>
                  <a:srgbClr val="EBEBEB"/>
                </a:solidFill>
              </a:rPr>
              <a:t>Application Table:</a:t>
            </a:r>
          </a:p>
          <a:p>
            <a:pPr marL="0" indent="0">
              <a:buNone/>
            </a:pPr>
            <a:r>
              <a:rPr lang="en-US" dirty="0">
                <a:solidFill>
                  <a:srgbClr val="EBEBEB"/>
                </a:solidFill>
              </a:rPr>
              <a:t>After the app gets updated in the database a final message gets printed saying “Application Details updated successfully”</a:t>
            </a:r>
          </a:p>
        </p:txBody>
      </p:sp>
    </p:spTree>
    <p:extLst>
      <p:ext uri="{BB962C8B-B14F-4D97-AF65-F5344CB8AC3E}">
        <p14:creationId xmlns:p14="http://schemas.microsoft.com/office/powerpoint/2010/main" val="397813642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84" name="Rectangle 83">
            <a:extLst>
              <a:ext uri="{FF2B5EF4-FFF2-40B4-BE49-F238E27FC236}">
                <a16:creationId xmlns:a16="http://schemas.microsoft.com/office/drawing/2014/main"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31">
            <a:extLst>
              <a:ext uri="{FF2B5EF4-FFF2-40B4-BE49-F238E27FC236}">
                <a16:creationId xmlns:a16="http://schemas.microsoft.com/office/drawing/2014/main"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88" name="Freeform 5">
            <a:extLst>
              <a:ext uri="{FF2B5EF4-FFF2-40B4-BE49-F238E27FC236}">
                <a16:creationId xmlns:a16="http://schemas.microsoft.com/office/drawing/2014/main"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6" name="Picture 5" descr="Screen Clipping">
            <a:extLst>
              <a:ext uri="{FF2B5EF4-FFF2-40B4-BE49-F238E27FC236}">
                <a16:creationId xmlns:a16="http://schemas.microsoft.com/office/drawing/2014/main" id="{8FD0B739-B4C8-4330-BF13-5508D93AD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92" y="1143000"/>
            <a:ext cx="5665162" cy="5080819"/>
          </a:xfrm>
          <a:prstGeom prst="rect">
            <a:avLst/>
          </a:prstGeom>
          <a:ln>
            <a:solidFill>
              <a:schemeClr val="tx1"/>
            </a:solidFill>
          </a:ln>
          <a:effectLst/>
        </p:spPr>
      </p:pic>
      <p:sp>
        <p:nvSpPr>
          <p:cNvPr id="90" name="Rectangle 89">
            <a:extLst>
              <a:ext uri="{FF2B5EF4-FFF2-40B4-BE49-F238E27FC236}">
                <a16:creationId xmlns:a16="http://schemas.microsoft.com/office/drawing/2014/main"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8931" y="629266"/>
            <a:ext cx="4166510" cy="1622321"/>
          </a:xfrm>
        </p:spPr>
        <p:txBody>
          <a:bodyPr>
            <a:normAutofit/>
          </a:bodyPr>
          <a:lstStyle/>
          <a:p>
            <a:pPr>
              <a:lnSpc>
                <a:spcPct val="90000"/>
              </a:lnSpc>
            </a:pPr>
            <a:r>
              <a:rPr lang="en-US" sz="3600" u="sng">
                <a:solidFill>
                  <a:srgbClr val="EBEBEB"/>
                </a:solidFill>
              </a:rPr>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8931" y="2438400"/>
            <a:ext cx="4166509" cy="3785419"/>
          </a:xfrm>
        </p:spPr>
        <p:txBody>
          <a:bodyPr>
            <a:normAutofit/>
          </a:bodyPr>
          <a:lstStyle/>
          <a:p>
            <a:r>
              <a:rPr lang="en-US" b="1" dirty="0">
                <a:solidFill>
                  <a:srgbClr val="EBEBEB"/>
                </a:solidFill>
              </a:rPr>
              <a:t>User Table:</a:t>
            </a:r>
          </a:p>
          <a:p>
            <a:pPr marL="0" indent="0">
              <a:buNone/>
            </a:pPr>
            <a:r>
              <a:rPr lang="en-US" dirty="0">
                <a:solidFill>
                  <a:srgbClr val="EBEBEB"/>
                </a:solidFill>
              </a:rPr>
              <a:t>When any user needs to  signup, click on the option given at the top-”Sign Up”</a:t>
            </a:r>
          </a:p>
        </p:txBody>
      </p:sp>
    </p:spTree>
    <p:extLst>
      <p:ext uri="{BB962C8B-B14F-4D97-AF65-F5344CB8AC3E}">
        <p14:creationId xmlns:p14="http://schemas.microsoft.com/office/powerpoint/2010/main" val="21854138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69" name="Freeform 23">
            <a:extLst>
              <a:ext uri="{FF2B5EF4-FFF2-40B4-BE49-F238E27FC236}">
                <a16:creationId xmlns:a16="http://schemas.microsoft.com/office/drawing/2014/main" id="{8FCA736E-BDE3-4D4D-8D87-E9AE79250C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71" name="Freeform 5">
            <a:extLst>
              <a:ext uri="{FF2B5EF4-FFF2-40B4-BE49-F238E27FC236}">
                <a16:creationId xmlns:a16="http://schemas.microsoft.com/office/drawing/2014/main" id="{1D65A06F-4B56-402D-97AA-466CC32EE2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73" name="Rectangle 72">
            <a:extLst>
              <a:ext uri="{FF2B5EF4-FFF2-40B4-BE49-F238E27FC236}">
                <a16:creationId xmlns:a16="http://schemas.microsoft.com/office/drawing/2014/main" id="{80EB1784-FDF9-4C6D-84DF-46C42CC94A4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29AA25D-1E7A-4074-BF68-D55A83B81B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6112" y="452718"/>
            <a:ext cx="4165580" cy="1400530"/>
          </a:xfrm>
        </p:spPr>
        <p:txBody>
          <a:bodyPr>
            <a:normAutofit/>
          </a:bodyPr>
          <a:lstStyle/>
          <a:p>
            <a:pPr>
              <a:lnSpc>
                <a:spcPct val="90000"/>
              </a:lnSpc>
            </a:pPr>
            <a:r>
              <a:rPr lang="en-US" sz="2900" u="sng"/>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6113" y="2052918"/>
            <a:ext cx="4165146" cy="4195481"/>
          </a:xfrm>
        </p:spPr>
        <p:txBody>
          <a:bodyPr>
            <a:normAutofit/>
          </a:bodyPr>
          <a:lstStyle/>
          <a:p>
            <a:r>
              <a:rPr lang="en-US" b="1" dirty="0"/>
              <a:t>User Table:</a:t>
            </a:r>
          </a:p>
          <a:p>
            <a:pPr marL="0" indent="0">
              <a:buNone/>
            </a:pPr>
            <a:r>
              <a:rPr lang="en-US" dirty="0"/>
              <a:t>Before the new user signed up the user table had following entries.</a:t>
            </a:r>
          </a:p>
          <a:p>
            <a:pPr marL="0" indent="0">
              <a:buNone/>
            </a:pPr>
            <a:endParaRPr lang="en-US" dirty="0"/>
          </a:p>
          <a:p>
            <a:pPr marL="0" indent="0">
              <a:buNone/>
            </a:pPr>
            <a:r>
              <a:rPr lang="en-US" dirty="0"/>
              <a:t>After  the user signs up the database will have the new user details as the recent entry.</a:t>
            </a:r>
          </a:p>
        </p:txBody>
      </p:sp>
      <p:cxnSp>
        <p:nvCxnSpPr>
          <p:cNvPr id="8" name="Straight Arrow Connector 7">
            <a:extLst>
              <a:ext uri="{FF2B5EF4-FFF2-40B4-BE49-F238E27FC236}">
                <a16:creationId xmlns:a16="http://schemas.microsoft.com/office/drawing/2014/main" id="{71D557A0-E297-4F0B-998D-6887F2C28E12}"/>
              </a:ext>
            </a:extLst>
          </p:cNvPr>
          <p:cNvCxnSpPr/>
          <p:nvPr/>
        </p:nvCxnSpPr>
        <p:spPr>
          <a:xfrm flipV="1">
            <a:off x="4346917" y="2202437"/>
            <a:ext cx="1747494" cy="4141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49EC3013-C68B-41D9-A73A-5FB6B614259A}"/>
              </a:ext>
            </a:extLst>
          </p:cNvPr>
          <p:cNvCxnSpPr>
            <a:cxnSpLocks/>
          </p:cNvCxnSpPr>
          <p:nvPr/>
        </p:nvCxnSpPr>
        <p:spPr>
          <a:xfrm>
            <a:off x="4226873" y="4500947"/>
            <a:ext cx="1967007" cy="3180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5" name="Picture 4" descr="Screen Clipping">
            <a:extLst>
              <a:ext uri="{FF2B5EF4-FFF2-40B4-BE49-F238E27FC236}">
                <a16:creationId xmlns:a16="http://schemas.microsoft.com/office/drawing/2014/main" id="{6E555FCB-C224-4C7A-954E-2071FD796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880" y="1205893"/>
            <a:ext cx="5697417" cy="2512164"/>
          </a:xfrm>
          <a:prstGeom prst="rect">
            <a:avLst/>
          </a:prstGeom>
          <a:ln>
            <a:solidFill>
              <a:schemeClr val="bg1"/>
            </a:solidFill>
          </a:ln>
        </p:spPr>
      </p:pic>
      <p:pic>
        <p:nvPicPr>
          <p:cNvPr id="9" name="Picture 8" descr="Screen Clipping">
            <a:extLst>
              <a:ext uri="{FF2B5EF4-FFF2-40B4-BE49-F238E27FC236}">
                <a16:creationId xmlns:a16="http://schemas.microsoft.com/office/drawing/2014/main" id="{AAA81D14-41AC-4BFF-B1BA-B5B4D81B9C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880" y="3863532"/>
            <a:ext cx="5597948" cy="2720148"/>
          </a:xfrm>
          <a:prstGeom prst="rect">
            <a:avLst/>
          </a:prstGeom>
          <a:ln>
            <a:solidFill>
              <a:schemeClr val="bg1"/>
            </a:solidFill>
          </a:ln>
        </p:spPr>
      </p:pic>
    </p:spTree>
    <p:extLst>
      <p:ext uri="{BB962C8B-B14F-4D97-AF65-F5344CB8AC3E}">
        <p14:creationId xmlns:p14="http://schemas.microsoft.com/office/powerpoint/2010/main" val="2064151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84" name="Rectangle 83">
            <a:extLst>
              <a:ext uri="{FF2B5EF4-FFF2-40B4-BE49-F238E27FC236}">
                <a16:creationId xmlns:a16="http://schemas.microsoft.com/office/drawing/2014/main"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31">
            <a:extLst>
              <a:ext uri="{FF2B5EF4-FFF2-40B4-BE49-F238E27FC236}">
                <a16:creationId xmlns:a16="http://schemas.microsoft.com/office/drawing/2014/main"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88" name="Freeform 5">
            <a:extLst>
              <a:ext uri="{FF2B5EF4-FFF2-40B4-BE49-F238E27FC236}">
                <a16:creationId xmlns:a16="http://schemas.microsoft.com/office/drawing/2014/main"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6" name="Picture 5" descr="Screen Clipping">
            <a:extLst>
              <a:ext uri="{FF2B5EF4-FFF2-40B4-BE49-F238E27FC236}">
                <a16:creationId xmlns:a16="http://schemas.microsoft.com/office/drawing/2014/main" id="{41EB1C67-D7C4-4B3D-A9A3-570D38462E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92" y="2243648"/>
            <a:ext cx="5449889" cy="2370701"/>
          </a:xfrm>
          <a:prstGeom prst="rect">
            <a:avLst/>
          </a:prstGeom>
          <a:effectLst/>
        </p:spPr>
      </p:pic>
      <p:sp>
        <p:nvSpPr>
          <p:cNvPr id="90" name="Rectangle 89">
            <a:extLst>
              <a:ext uri="{FF2B5EF4-FFF2-40B4-BE49-F238E27FC236}">
                <a16:creationId xmlns:a16="http://schemas.microsoft.com/office/drawing/2014/main"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8931" y="629266"/>
            <a:ext cx="4166510" cy="1622321"/>
          </a:xfrm>
        </p:spPr>
        <p:txBody>
          <a:bodyPr>
            <a:normAutofit/>
          </a:bodyPr>
          <a:lstStyle/>
          <a:p>
            <a:pPr>
              <a:lnSpc>
                <a:spcPct val="90000"/>
              </a:lnSpc>
            </a:pPr>
            <a:r>
              <a:rPr lang="en-US" sz="3600" u="sng">
                <a:solidFill>
                  <a:srgbClr val="EBEBEB"/>
                </a:solidFill>
              </a:rPr>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8931" y="2438400"/>
            <a:ext cx="4166509" cy="3785419"/>
          </a:xfrm>
        </p:spPr>
        <p:txBody>
          <a:bodyPr>
            <a:normAutofit/>
          </a:bodyPr>
          <a:lstStyle/>
          <a:p>
            <a:r>
              <a:rPr lang="en-US" b="1" dirty="0">
                <a:solidFill>
                  <a:srgbClr val="EBEBEB"/>
                </a:solidFill>
              </a:rPr>
              <a:t>User Table:</a:t>
            </a:r>
          </a:p>
          <a:p>
            <a:pPr marL="0" indent="0">
              <a:buNone/>
            </a:pPr>
            <a:r>
              <a:rPr lang="en-US" dirty="0">
                <a:solidFill>
                  <a:srgbClr val="EBEBEB"/>
                </a:solidFill>
              </a:rPr>
              <a:t>When any new user wants to sign in, click on the option given at the top</a:t>
            </a:r>
          </a:p>
        </p:txBody>
      </p:sp>
    </p:spTree>
    <p:extLst>
      <p:ext uri="{BB962C8B-B14F-4D97-AF65-F5344CB8AC3E}">
        <p14:creationId xmlns:p14="http://schemas.microsoft.com/office/powerpoint/2010/main" val="178881103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69" name="Freeform 23">
            <a:extLst>
              <a:ext uri="{FF2B5EF4-FFF2-40B4-BE49-F238E27FC236}">
                <a16:creationId xmlns:a16="http://schemas.microsoft.com/office/drawing/2014/main" id="{8FCA736E-BDE3-4D4D-8D87-E9AE79250C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71" name="Freeform 5">
            <a:extLst>
              <a:ext uri="{FF2B5EF4-FFF2-40B4-BE49-F238E27FC236}">
                <a16:creationId xmlns:a16="http://schemas.microsoft.com/office/drawing/2014/main" id="{1D65A06F-4B56-402D-97AA-466CC32EE2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73" name="Rectangle 72">
            <a:extLst>
              <a:ext uri="{FF2B5EF4-FFF2-40B4-BE49-F238E27FC236}">
                <a16:creationId xmlns:a16="http://schemas.microsoft.com/office/drawing/2014/main" id="{80EB1784-FDF9-4C6D-84DF-46C42CC94A4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29AA25D-1E7A-4074-BF68-D55A83B81B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6112" y="452718"/>
            <a:ext cx="4165580" cy="1400530"/>
          </a:xfrm>
        </p:spPr>
        <p:txBody>
          <a:bodyPr>
            <a:normAutofit/>
          </a:bodyPr>
          <a:lstStyle/>
          <a:p>
            <a:pPr>
              <a:lnSpc>
                <a:spcPct val="90000"/>
              </a:lnSpc>
            </a:pPr>
            <a:r>
              <a:rPr lang="en-US" sz="2900" u="sng"/>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6113" y="2052918"/>
            <a:ext cx="4165146" cy="4195481"/>
          </a:xfrm>
        </p:spPr>
        <p:txBody>
          <a:bodyPr>
            <a:normAutofit/>
          </a:bodyPr>
          <a:lstStyle/>
          <a:p>
            <a:r>
              <a:rPr lang="en-US" b="1" dirty="0"/>
              <a:t>User Table:</a:t>
            </a:r>
          </a:p>
          <a:p>
            <a:pPr marL="0" indent="0">
              <a:buNone/>
            </a:pPr>
            <a:r>
              <a:rPr lang="en-US" dirty="0"/>
              <a:t>After the new user logins the page gets redirected to main page.</a:t>
            </a:r>
          </a:p>
          <a:p>
            <a:pPr marL="0" indent="0">
              <a:buNone/>
            </a:pPr>
            <a:endParaRPr lang="en-US" dirty="0"/>
          </a:p>
          <a:p>
            <a:pPr marL="0" indent="0">
              <a:buNone/>
            </a:pPr>
            <a:r>
              <a:rPr lang="en-US" dirty="0"/>
              <a:t>After  the user signs up the following message gets displayed.</a:t>
            </a:r>
          </a:p>
        </p:txBody>
      </p:sp>
      <p:cxnSp>
        <p:nvCxnSpPr>
          <p:cNvPr id="8" name="Straight Arrow Connector 7">
            <a:extLst>
              <a:ext uri="{FF2B5EF4-FFF2-40B4-BE49-F238E27FC236}">
                <a16:creationId xmlns:a16="http://schemas.microsoft.com/office/drawing/2014/main" id="{71D557A0-E297-4F0B-998D-6887F2C28E12}"/>
              </a:ext>
            </a:extLst>
          </p:cNvPr>
          <p:cNvCxnSpPr/>
          <p:nvPr/>
        </p:nvCxnSpPr>
        <p:spPr>
          <a:xfrm flipV="1">
            <a:off x="4346917" y="2202437"/>
            <a:ext cx="1747494" cy="4141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49EC3013-C68B-41D9-A73A-5FB6B614259A}"/>
              </a:ext>
            </a:extLst>
          </p:cNvPr>
          <p:cNvCxnSpPr>
            <a:cxnSpLocks/>
          </p:cNvCxnSpPr>
          <p:nvPr/>
        </p:nvCxnSpPr>
        <p:spPr>
          <a:xfrm>
            <a:off x="4226873" y="4500947"/>
            <a:ext cx="1967007" cy="3180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6" name="Picture 5" descr="Screen Clipping">
            <a:extLst>
              <a:ext uri="{FF2B5EF4-FFF2-40B4-BE49-F238E27FC236}">
                <a16:creationId xmlns:a16="http://schemas.microsoft.com/office/drawing/2014/main" id="{67334D5B-654A-4642-A39E-1E8F1D63E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1" y="1233461"/>
            <a:ext cx="5530527" cy="2614219"/>
          </a:xfrm>
          <a:prstGeom prst="rect">
            <a:avLst/>
          </a:prstGeom>
          <a:ln>
            <a:solidFill>
              <a:schemeClr val="bg1"/>
            </a:solidFill>
          </a:ln>
        </p:spPr>
      </p:pic>
      <p:pic>
        <p:nvPicPr>
          <p:cNvPr id="10" name="Picture 9" descr="Screen Clipping">
            <a:extLst>
              <a:ext uri="{FF2B5EF4-FFF2-40B4-BE49-F238E27FC236}">
                <a16:creationId xmlns:a16="http://schemas.microsoft.com/office/drawing/2014/main" id="{2681A6BB-4A89-4FC9-9FB1-FEA87A9C57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880" y="4146846"/>
            <a:ext cx="5431058" cy="2411987"/>
          </a:xfrm>
          <a:prstGeom prst="rect">
            <a:avLst/>
          </a:prstGeom>
          <a:ln>
            <a:solidFill>
              <a:schemeClr val="bg1"/>
            </a:solidFill>
          </a:ln>
        </p:spPr>
      </p:pic>
    </p:spTree>
    <p:extLst>
      <p:ext uri="{BB962C8B-B14F-4D97-AF65-F5344CB8AC3E}">
        <p14:creationId xmlns:p14="http://schemas.microsoft.com/office/powerpoint/2010/main" val="399870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97" name="Rectangle 96">
            <a:extLst>
              <a:ext uri="{FF2B5EF4-FFF2-40B4-BE49-F238E27FC236}">
                <a16:creationId xmlns:a16="http://schemas.microsoft.com/office/drawing/2014/main"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31">
            <a:extLst>
              <a:ext uri="{FF2B5EF4-FFF2-40B4-BE49-F238E27FC236}">
                <a16:creationId xmlns:a16="http://schemas.microsoft.com/office/drawing/2014/main"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1" name="Freeform 5">
            <a:extLst>
              <a:ext uri="{FF2B5EF4-FFF2-40B4-BE49-F238E27FC236}">
                <a16:creationId xmlns:a16="http://schemas.microsoft.com/office/drawing/2014/main"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5" name="Picture 4" descr="Screen Clipping">
            <a:extLst>
              <a:ext uri="{FF2B5EF4-FFF2-40B4-BE49-F238E27FC236}">
                <a16:creationId xmlns:a16="http://schemas.microsoft.com/office/drawing/2014/main" id="{21AE8E55-86FA-49AF-BC52-67B325C05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92" y="1814469"/>
            <a:ext cx="5449889" cy="3229058"/>
          </a:xfrm>
          <a:prstGeom prst="rect">
            <a:avLst/>
          </a:prstGeom>
          <a:ln>
            <a:solidFill>
              <a:schemeClr val="tx1"/>
            </a:solidFill>
          </a:ln>
          <a:effectLst/>
        </p:spPr>
      </p:pic>
      <p:sp>
        <p:nvSpPr>
          <p:cNvPr id="103" name="Rectangle 102">
            <a:extLst>
              <a:ext uri="{FF2B5EF4-FFF2-40B4-BE49-F238E27FC236}">
                <a16:creationId xmlns:a16="http://schemas.microsoft.com/office/drawing/2014/main"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8931" y="629266"/>
            <a:ext cx="4166510" cy="1622321"/>
          </a:xfrm>
        </p:spPr>
        <p:txBody>
          <a:bodyPr>
            <a:normAutofit/>
          </a:bodyPr>
          <a:lstStyle/>
          <a:p>
            <a:pPr>
              <a:lnSpc>
                <a:spcPct val="90000"/>
              </a:lnSpc>
            </a:pPr>
            <a:r>
              <a:rPr lang="en-US" sz="3600" u="sng">
                <a:solidFill>
                  <a:srgbClr val="EBEBEB"/>
                </a:solidFill>
              </a:rPr>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8931" y="2438400"/>
            <a:ext cx="4166509" cy="3785419"/>
          </a:xfrm>
        </p:spPr>
        <p:txBody>
          <a:bodyPr>
            <a:normAutofit/>
          </a:bodyPr>
          <a:lstStyle/>
          <a:p>
            <a:r>
              <a:rPr lang="en-US" b="1" dirty="0">
                <a:solidFill>
                  <a:srgbClr val="EBEBEB"/>
                </a:solidFill>
              </a:rPr>
              <a:t>User Table:</a:t>
            </a:r>
          </a:p>
          <a:p>
            <a:pPr marL="0" indent="0">
              <a:buNone/>
            </a:pPr>
            <a:r>
              <a:rPr lang="en-US" dirty="0">
                <a:solidFill>
                  <a:srgbClr val="EBEBEB"/>
                </a:solidFill>
              </a:rPr>
              <a:t>When any user needs to  update his/her details ,click on the option given at the </a:t>
            </a:r>
            <a:r>
              <a:rPr lang="en-US">
                <a:solidFill>
                  <a:srgbClr val="EBEBEB"/>
                </a:solidFill>
              </a:rPr>
              <a:t> left navigation bar </a:t>
            </a:r>
          </a:p>
          <a:p>
            <a:pPr marL="0" indent="0">
              <a:buNone/>
            </a:pPr>
            <a:endParaRPr lang="en-US" dirty="0">
              <a:solidFill>
                <a:srgbClr val="EBEBEB"/>
              </a:solidFill>
            </a:endParaRPr>
          </a:p>
        </p:txBody>
      </p:sp>
    </p:spTree>
    <p:extLst>
      <p:ext uri="{BB962C8B-B14F-4D97-AF65-F5344CB8AC3E}">
        <p14:creationId xmlns:p14="http://schemas.microsoft.com/office/powerpoint/2010/main" val="20917649"/>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69" name="Freeform 23">
            <a:extLst>
              <a:ext uri="{FF2B5EF4-FFF2-40B4-BE49-F238E27FC236}">
                <a16:creationId xmlns:a16="http://schemas.microsoft.com/office/drawing/2014/main" id="{8FCA736E-BDE3-4D4D-8D87-E9AE79250C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71" name="Freeform 5">
            <a:extLst>
              <a:ext uri="{FF2B5EF4-FFF2-40B4-BE49-F238E27FC236}">
                <a16:creationId xmlns:a16="http://schemas.microsoft.com/office/drawing/2014/main" id="{1D65A06F-4B56-402D-97AA-466CC32EE2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73" name="Rectangle 72">
            <a:extLst>
              <a:ext uri="{FF2B5EF4-FFF2-40B4-BE49-F238E27FC236}">
                <a16:creationId xmlns:a16="http://schemas.microsoft.com/office/drawing/2014/main" id="{80EB1784-FDF9-4C6D-84DF-46C42CC94A4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29AA25D-1E7A-4074-BF68-D55A83B81B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6112" y="452718"/>
            <a:ext cx="4165580" cy="1400530"/>
          </a:xfrm>
        </p:spPr>
        <p:txBody>
          <a:bodyPr>
            <a:normAutofit/>
          </a:bodyPr>
          <a:lstStyle/>
          <a:p>
            <a:pPr>
              <a:lnSpc>
                <a:spcPct val="90000"/>
              </a:lnSpc>
            </a:pPr>
            <a:r>
              <a:rPr lang="en-US" sz="2900" u="sng"/>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6113" y="2052918"/>
            <a:ext cx="4165146" cy="4195481"/>
          </a:xfrm>
        </p:spPr>
        <p:txBody>
          <a:bodyPr>
            <a:normAutofit/>
          </a:bodyPr>
          <a:lstStyle/>
          <a:p>
            <a:r>
              <a:rPr lang="en-US" b="1" dirty="0"/>
              <a:t>User Table:</a:t>
            </a:r>
          </a:p>
          <a:p>
            <a:pPr marL="0" indent="0">
              <a:buNone/>
            </a:pPr>
            <a:r>
              <a:rPr lang="en-US" dirty="0"/>
              <a:t>Before the user details get updated the user table has following entries.</a:t>
            </a:r>
          </a:p>
          <a:p>
            <a:pPr marL="0" indent="0">
              <a:buNone/>
            </a:pPr>
            <a:r>
              <a:rPr lang="en-US" dirty="0"/>
              <a:t>After  the user details get updated the user table has the updated entries.</a:t>
            </a:r>
          </a:p>
        </p:txBody>
      </p:sp>
      <p:cxnSp>
        <p:nvCxnSpPr>
          <p:cNvPr id="8" name="Straight Arrow Connector 7">
            <a:extLst>
              <a:ext uri="{FF2B5EF4-FFF2-40B4-BE49-F238E27FC236}">
                <a16:creationId xmlns:a16="http://schemas.microsoft.com/office/drawing/2014/main" id="{71D557A0-E297-4F0B-998D-6887F2C28E12}"/>
              </a:ext>
            </a:extLst>
          </p:cNvPr>
          <p:cNvCxnSpPr/>
          <p:nvPr/>
        </p:nvCxnSpPr>
        <p:spPr>
          <a:xfrm flipV="1">
            <a:off x="4346917" y="2202437"/>
            <a:ext cx="1747494" cy="4141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49EC3013-C68B-41D9-A73A-5FB6B614259A}"/>
              </a:ext>
            </a:extLst>
          </p:cNvPr>
          <p:cNvCxnSpPr>
            <a:cxnSpLocks/>
          </p:cNvCxnSpPr>
          <p:nvPr/>
        </p:nvCxnSpPr>
        <p:spPr>
          <a:xfrm>
            <a:off x="4226873" y="4500947"/>
            <a:ext cx="1967007" cy="3180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5" name="Picture 4" descr="Screen Clipping">
            <a:extLst>
              <a:ext uri="{FF2B5EF4-FFF2-40B4-BE49-F238E27FC236}">
                <a16:creationId xmlns:a16="http://schemas.microsoft.com/office/drawing/2014/main" id="{40DC640F-11D6-4150-8101-B1A84D967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880" y="1214442"/>
            <a:ext cx="5890268" cy="2597904"/>
          </a:xfrm>
          <a:prstGeom prst="rect">
            <a:avLst/>
          </a:prstGeom>
          <a:ln>
            <a:solidFill>
              <a:schemeClr val="bg1"/>
            </a:solidFill>
          </a:ln>
        </p:spPr>
      </p:pic>
      <p:pic>
        <p:nvPicPr>
          <p:cNvPr id="9" name="Picture 8" descr="Screen Clipping">
            <a:extLst>
              <a:ext uri="{FF2B5EF4-FFF2-40B4-BE49-F238E27FC236}">
                <a16:creationId xmlns:a16="http://schemas.microsoft.com/office/drawing/2014/main" id="{56D28DA7-DB3D-479A-951D-95C6445F80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880" y="4150658"/>
            <a:ext cx="5890268" cy="2500211"/>
          </a:xfrm>
          <a:prstGeom prst="rect">
            <a:avLst/>
          </a:prstGeom>
          <a:ln>
            <a:solidFill>
              <a:schemeClr val="bg1"/>
            </a:solidFill>
          </a:ln>
        </p:spPr>
      </p:pic>
    </p:spTree>
    <p:extLst>
      <p:ext uri="{BB962C8B-B14F-4D97-AF65-F5344CB8AC3E}">
        <p14:creationId xmlns:p14="http://schemas.microsoft.com/office/powerpoint/2010/main" val="832287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71" name="Rectangle 70">
            <a:extLst>
              <a:ext uri="{FF2B5EF4-FFF2-40B4-BE49-F238E27FC236}">
                <a16:creationId xmlns:a16="http://schemas.microsoft.com/office/drawing/2014/main"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31">
            <a:extLst>
              <a:ext uri="{FF2B5EF4-FFF2-40B4-BE49-F238E27FC236}">
                <a16:creationId xmlns:a16="http://schemas.microsoft.com/office/drawing/2014/main"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75" name="Freeform 5">
            <a:extLst>
              <a:ext uri="{FF2B5EF4-FFF2-40B4-BE49-F238E27FC236}">
                <a16:creationId xmlns:a16="http://schemas.microsoft.com/office/drawing/2014/main"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5" name="Picture 4" descr="Screen Clipping">
            <a:extLst>
              <a:ext uri="{FF2B5EF4-FFF2-40B4-BE49-F238E27FC236}">
                <a16:creationId xmlns:a16="http://schemas.microsoft.com/office/drawing/2014/main" id="{D910C108-7BF2-43CA-92C1-CFC3FB778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92" y="2877197"/>
            <a:ext cx="5449889" cy="1103602"/>
          </a:xfrm>
          <a:prstGeom prst="rect">
            <a:avLst/>
          </a:prstGeom>
          <a:ln>
            <a:solidFill>
              <a:schemeClr val="tx1"/>
            </a:solidFill>
          </a:ln>
          <a:effectLst/>
        </p:spPr>
      </p:pic>
      <p:sp>
        <p:nvSpPr>
          <p:cNvPr id="77" name="Rectangle 76">
            <a:extLst>
              <a:ext uri="{FF2B5EF4-FFF2-40B4-BE49-F238E27FC236}">
                <a16:creationId xmlns:a16="http://schemas.microsoft.com/office/drawing/2014/main"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8931" y="629266"/>
            <a:ext cx="4166510" cy="1622321"/>
          </a:xfrm>
        </p:spPr>
        <p:txBody>
          <a:bodyPr>
            <a:normAutofit/>
          </a:bodyPr>
          <a:lstStyle/>
          <a:p>
            <a:pPr>
              <a:lnSpc>
                <a:spcPct val="90000"/>
              </a:lnSpc>
            </a:pPr>
            <a:r>
              <a:rPr lang="en-US" sz="3600" u="sng">
                <a:solidFill>
                  <a:srgbClr val="EBEBEB"/>
                </a:solidFill>
              </a:rPr>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8931" y="2438400"/>
            <a:ext cx="4166509" cy="3785419"/>
          </a:xfrm>
        </p:spPr>
        <p:txBody>
          <a:bodyPr>
            <a:normAutofit/>
          </a:bodyPr>
          <a:lstStyle/>
          <a:p>
            <a:r>
              <a:rPr lang="en-US" b="1" dirty="0">
                <a:solidFill>
                  <a:srgbClr val="EBEBEB"/>
                </a:solidFill>
              </a:rPr>
              <a:t>User Table:</a:t>
            </a:r>
          </a:p>
          <a:p>
            <a:pPr marL="0" indent="0">
              <a:buNone/>
            </a:pPr>
            <a:r>
              <a:rPr lang="en-US" dirty="0">
                <a:solidFill>
                  <a:srgbClr val="EBEBEB"/>
                </a:solidFill>
              </a:rPr>
              <a:t>After the user details get updated in the database a final message gets printed saying “User Information updated”</a:t>
            </a:r>
          </a:p>
        </p:txBody>
      </p:sp>
    </p:spTree>
    <p:extLst>
      <p:ext uri="{BB962C8B-B14F-4D97-AF65-F5344CB8AC3E}">
        <p14:creationId xmlns:p14="http://schemas.microsoft.com/office/powerpoint/2010/main" val="24172620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C5E75-CED6-4D44-9FF7-6A4F39A7028E}"/>
              </a:ext>
            </a:extLst>
          </p:cNvPr>
          <p:cNvSpPr>
            <a:spLocks noGrp="1"/>
          </p:cNvSpPr>
          <p:nvPr>
            <p:ph type="title"/>
          </p:nvPr>
        </p:nvSpPr>
        <p:spPr>
          <a:xfrm>
            <a:off x="646111" y="410515"/>
            <a:ext cx="9404723" cy="1400530"/>
          </a:xfrm>
        </p:spPr>
        <p:txBody>
          <a:bodyPr/>
          <a:lstStyle/>
          <a:p>
            <a:pPr algn="ctr"/>
            <a:r>
              <a:rPr lang="en-US" u="sng" dirty="0"/>
              <a:t>INTRODUCTION ON APP STORE</a:t>
            </a:r>
          </a:p>
        </p:txBody>
      </p:sp>
      <p:sp>
        <p:nvSpPr>
          <p:cNvPr id="3" name="Content Placeholder 2">
            <a:extLst>
              <a:ext uri="{FF2B5EF4-FFF2-40B4-BE49-F238E27FC236}">
                <a16:creationId xmlns:a16="http://schemas.microsoft.com/office/drawing/2014/main" id="{86158A0F-A795-4DF5-87DB-37B617F12829}"/>
              </a:ext>
            </a:extLst>
          </p:cNvPr>
          <p:cNvSpPr>
            <a:spLocks noGrp="1"/>
          </p:cNvSpPr>
          <p:nvPr>
            <p:ph idx="1"/>
          </p:nvPr>
        </p:nvSpPr>
        <p:spPr/>
        <p:txBody>
          <a:bodyPr>
            <a:normAutofit fontScale="92500" lnSpcReduction="20000"/>
          </a:bodyPr>
          <a:lstStyle/>
          <a:p>
            <a:r>
              <a:rPr lang="en-US" dirty="0"/>
              <a:t>An app store (or app marketplace) is a type of digital distribution platform for computer software, often in a mobile context. Apps provide a specific set of functions which, by definition, do not include the running of the computer itself. Apps are designed to run on specific devices, and are written for a specific operating system (such as iOS, macOS, Windows, or Android). Complex software designed for use on a personal computer, for example, may have a related app designed for use on a mobile device.</a:t>
            </a:r>
          </a:p>
          <a:p>
            <a:r>
              <a:rPr lang="en-US" dirty="0"/>
              <a:t>App stores typically take the form of an online store, where users can browse through these different app categories, view information about each app (such as reviews or ratings), and acquire the app (including app purchase, if necessary - many apps are offered at no cost). The selected app is offered as an automatic download, after which the app installs. Some app stores may also include a system to automatically remove an installed program from devices under certain conditions, with the goal of protecting the user against malicious software.</a:t>
            </a:r>
          </a:p>
          <a:p>
            <a:endParaRPr lang="en-US" dirty="0"/>
          </a:p>
        </p:txBody>
      </p:sp>
    </p:spTree>
    <p:extLst>
      <p:ext uri="{BB962C8B-B14F-4D97-AF65-F5344CB8AC3E}">
        <p14:creationId xmlns:p14="http://schemas.microsoft.com/office/powerpoint/2010/main" val="4144575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97" name="Rectangle 96">
            <a:extLst>
              <a:ext uri="{FF2B5EF4-FFF2-40B4-BE49-F238E27FC236}">
                <a16:creationId xmlns:a16="http://schemas.microsoft.com/office/drawing/2014/main"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31">
            <a:extLst>
              <a:ext uri="{FF2B5EF4-FFF2-40B4-BE49-F238E27FC236}">
                <a16:creationId xmlns:a16="http://schemas.microsoft.com/office/drawing/2014/main"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1" name="Freeform 5">
            <a:extLst>
              <a:ext uri="{FF2B5EF4-FFF2-40B4-BE49-F238E27FC236}">
                <a16:creationId xmlns:a16="http://schemas.microsoft.com/office/drawing/2014/main"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5" name="Picture 4" descr="Screen Clipping">
            <a:extLst>
              <a:ext uri="{FF2B5EF4-FFF2-40B4-BE49-F238E27FC236}">
                <a16:creationId xmlns:a16="http://schemas.microsoft.com/office/drawing/2014/main" id="{972D91FB-2277-405B-80F7-E43043ADE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92" y="1732721"/>
            <a:ext cx="5449889" cy="3936559"/>
          </a:xfrm>
          <a:prstGeom prst="rect">
            <a:avLst/>
          </a:prstGeom>
          <a:effectLst/>
        </p:spPr>
      </p:pic>
      <p:sp>
        <p:nvSpPr>
          <p:cNvPr id="103" name="Rectangle 102">
            <a:extLst>
              <a:ext uri="{FF2B5EF4-FFF2-40B4-BE49-F238E27FC236}">
                <a16:creationId xmlns:a16="http://schemas.microsoft.com/office/drawing/2014/main"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8931" y="629266"/>
            <a:ext cx="4166510" cy="1622321"/>
          </a:xfrm>
        </p:spPr>
        <p:txBody>
          <a:bodyPr>
            <a:normAutofit/>
          </a:bodyPr>
          <a:lstStyle/>
          <a:p>
            <a:pPr>
              <a:lnSpc>
                <a:spcPct val="90000"/>
              </a:lnSpc>
            </a:pPr>
            <a:r>
              <a:rPr lang="en-US" sz="3600" u="sng">
                <a:solidFill>
                  <a:srgbClr val="EBEBEB"/>
                </a:solidFill>
              </a:rPr>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8931" y="2438400"/>
            <a:ext cx="4166509" cy="3785419"/>
          </a:xfrm>
        </p:spPr>
        <p:txBody>
          <a:bodyPr>
            <a:normAutofit/>
          </a:bodyPr>
          <a:lstStyle/>
          <a:p>
            <a:r>
              <a:rPr lang="en-US" b="1" dirty="0">
                <a:solidFill>
                  <a:srgbClr val="EBEBEB"/>
                </a:solidFill>
              </a:rPr>
              <a:t>Payment Table:</a:t>
            </a:r>
          </a:p>
          <a:p>
            <a:pPr marL="0" indent="0">
              <a:buNone/>
            </a:pPr>
            <a:r>
              <a:rPr lang="en-US" dirty="0">
                <a:solidFill>
                  <a:srgbClr val="EBEBEB"/>
                </a:solidFill>
              </a:rPr>
              <a:t>When the payment details have to be added ,click on the option on the left navigation bar.</a:t>
            </a:r>
          </a:p>
        </p:txBody>
      </p:sp>
    </p:spTree>
    <p:extLst>
      <p:ext uri="{BB962C8B-B14F-4D97-AF65-F5344CB8AC3E}">
        <p14:creationId xmlns:p14="http://schemas.microsoft.com/office/powerpoint/2010/main" val="3426300458"/>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93" name="Freeform 23">
            <a:extLst>
              <a:ext uri="{FF2B5EF4-FFF2-40B4-BE49-F238E27FC236}">
                <a16:creationId xmlns:a16="http://schemas.microsoft.com/office/drawing/2014/main" id="{C866818C-1E5F-475A-B310-3C06B555FB6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95" name="Freeform 5">
            <a:extLst>
              <a:ext uri="{FF2B5EF4-FFF2-40B4-BE49-F238E27FC236}">
                <a16:creationId xmlns:a16="http://schemas.microsoft.com/office/drawing/2014/main" id="{CED8A8E7-35BC-4471-B4CF-ACFC3E7F06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97" name="Rectangle 96">
            <a:extLst>
              <a:ext uri="{FF2B5EF4-FFF2-40B4-BE49-F238E27FC236}">
                <a16:creationId xmlns:a16="http://schemas.microsoft.com/office/drawing/2014/main" id="{1EB0BF28-EC06-4525-BF31-73A9489ADBD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creen Clipping">
            <a:extLst>
              <a:ext uri="{FF2B5EF4-FFF2-40B4-BE49-F238E27FC236}">
                <a16:creationId xmlns:a16="http://schemas.microsoft.com/office/drawing/2014/main" id="{B3D85D96-3DA7-4655-9B7C-3B1AD363B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09" y="4434188"/>
            <a:ext cx="5449471" cy="2179788"/>
          </a:xfrm>
          <a:prstGeom prst="rect">
            <a:avLst/>
          </a:prstGeom>
          <a:ln>
            <a:solidFill>
              <a:schemeClr val="bg1"/>
            </a:solidFill>
          </a:ln>
          <a:effectLst/>
        </p:spPr>
      </p:pic>
      <p:sp>
        <p:nvSpPr>
          <p:cNvPr id="99" name="Rectangle 98">
            <a:extLst>
              <a:ext uri="{FF2B5EF4-FFF2-40B4-BE49-F238E27FC236}">
                <a16:creationId xmlns:a16="http://schemas.microsoft.com/office/drawing/2014/main" id="{D12AFDE8-E1ED-4A49-B8B3-4953F4B8AC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Picture 5" descr="Screen Clipping">
            <a:extLst>
              <a:ext uri="{FF2B5EF4-FFF2-40B4-BE49-F238E27FC236}">
                <a16:creationId xmlns:a16="http://schemas.microsoft.com/office/drawing/2014/main" id="{1A519A0C-6D23-426B-AF23-D91C6C22A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09" y="1465822"/>
            <a:ext cx="5449471" cy="1948185"/>
          </a:xfrm>
          <a:prstGeom prst="rect">
            <a:avLst/>
          </a:prstGeom>
          <a:effectLst/>
        </p:spPr>
      </p:pic>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6112" y="452718"/>
            <a:ext cx="4165580" cy="1400530"/>
          </a:xfrm>
        </p:spPr>
        <p:txBody>
          <a:bodyPr>
            <a:normAutofit/>
          </a:bodyPr>
          <a:lstStyle/>
          <a:p>
            <a:pPr>
              <a:lnSpc>
                <a:spcPct val="90000"/>
              </a:lnSpc>
            </a:pPr>
            <a:r>
              <a:rPr lang="en-US" sz="2900" u="sng"/>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6113" y="2052918"/>
            <a:ext cx="4165146" cy="4195481"/>
          </a:xfrm>
        </p:spPr>
        <p:txBody>
          <a:bodyPr>
            <a:normAutofit/>
          </a:bodyPr>
          <a:lstStyle/>
          <a:p>
            <a:r>
              <a:rPr lang="en-US" b="1"/>
              <a:t>Payment Table:</a:t>
            </a:r>
          </a:p>
          <a:p>
            <a:pPr marL="0" indent="0">
              <a:buNone/>
            </a:pPr>
            <a:r>
              <a:rPr lang="en-US"/>
              <a:t>After the  payment details have  been added in database It shows as the latest entry in the payment table.</a:t>
            </a:r>
          </a:p>
          <a:p>
            <a:pPr marL="0" indent="0">
              <a:buNone/>
            </a:pPr>
            <a:endParaRPr lang="en-US"/>
          </a:p>
          <a:p>
            <a:pPr marL="0" indent="0">
              <a:buNone/>
            </a:pPr>
            <a:r>
              <a:rPr lang="en-US"/>
              <a:t>After the payment details get updated in the database a final message gets printed saying “User payment details added”</a:t>
            </a:r>
          </a:p>
          <a:p>
            <a:pPr marL="0" indent="0">
              <a:buNone/>
            </a:pPr>
            <a:endParaRPr lang="en-US"/>
          </a:p>
        </p:txBody>
      </p:sp>
      <p:cxnSp>
        <p:nvCxnSpPr>
          <p:cNvPr id="10" name="Straight Arrow Connector 9">
            <a:extLst>
              <a:ext uri="{FF2B5EF4-FFF2-40B4-BE49-F238E27FC236}">
                <a16:creationId xmlns:a16="http://schemas.microsoft.com/office/drawing/2014/main" id="{355130EA-94B9-46EA-9527-E764F1609AE7}"/>
              </a:ext>
            </a:extLst>
          </p:cNvPr>
          <p:cNvCxnSpPr/>
          <p:nvPr/>
        </p:nvCxnSpPr>
        <p:spPr>
          <a:xfrm flipV="1">
            <a:off x="4582497" y="2293034"/>
            <a:ext cx="1511913" cy="624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5589EAE-67DA-40EA-82C4-3E789389A5AF}"/>
              </a:ext>
            </a:extLst>
          </p:cNvPr>
          <p:cNvCxnSpPr/>
          <p:nvPr/>
        </p:nvCxnSpPr>
        <p:spPr>
          <a:xfrm>
            <a:off x="4894859" y="4609111"/>
            <a:ext cx="1199551" cy="56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614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 name="Rectangle 107">
            <a:extLst>
              <a:ext uri="{FF2B5EF4-FFF2-40B4-BE49-F238E27FC236}">
                <a16:creationId xmlns:a16="http://schemas.microsoft.com/office/drawing/2014/main" id="{61515115-95FB-41E0-86F3-8744438C09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9" name="Freeform 31">
            <a:extLst>
              <a:ext uri="{FF2B5EF4-FFF2-40B4-BE49-F238E27FC236}">
                <a16:creationId xmlns:a16="http://schemas.microsoft.com/office/drawing/2014/main" id="{8222A33F-BE2D-4D69-92A0-5DF8B17BAA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120" name="Freeform: Shape 111">
            <a:extLst>
              <a:ext uri="{FF2B5EF4-FFF2-40B4-BE49-F238E27FC236}">
                <a16:creationId xmlns:a16="http://schemas.microsoft.com/office/drawing/2014/main" id="{CE1C74D0-9609-468A-9597-5D87C8A42B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6" name="Picture 5" descr="Screen Clipping">
            <a:extLst>
              <a:ext uri="{FF2B5EF4-FFF2-40B4-BE49-F238E27FC236}">
                <a16:creationId xmlns:a16="http://schemas.microsoft.com/office/drawing/2014/main" id="{E4F65116-B147-480A-AFEF-E2C0AE92E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3742" y="1254059"/>
            <a:ext cx="3980139" cy="4349878"/>
          </a:xfrm>
          <a:prstGeom prst="rect">
            <a:avLst/>
          </a:prstGeom>
          <a:ln>
            <a:solidFill>
              <a:schemeClr val="tx1"/>
            </a:solidFill>
          </a:ln>
          <a:effectLst/>
        </p:spPr>
      </p:pic>
      <p:sp>
        <p:nvSpPr>
          <p:cNvPr id="121" name="Rectangle 113">
            <a:extLst>
              <a:ext uri="{FF2B5EF4-FFF2-40B4-BE49-F238E27FC236}">
                <a16:creationId xmlns:a16="http://schemas.microsoft.com/office/drawing/2014/main" id="{C137128D-E594-4905-9F76-E385F0831D6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8930" y="629266"/>
            <a:ext cx="5616217" cy="1622321"/>
          </a:xfrm>
        </p:spPr>
        <p:txBody>
          <a:bodyPr>
            <a:normAutofit/>
          </a:bodyPr>
          <a:lstStyle/>
          <a:p>
            <a:pPr>
              <a:lnSpc>
                <a:spcPct val="90000"/>
              </a:lnSpc>
            </a:pPr>
            <a:r>
              <a:rPr lang="en-US" sz="3600" u="sng">
                <a:solidFill>
                  <a:srgbClr val="EBEBEB"/>
                </a:solidFill>
              </a:rPr>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8931" y="2438400"/>
            <a:ext cx="5616216" cy="3785419"/>
          </a:xfrm>
        </p:spPr>
        <p:txBody>
          <a:bodyPr>
            <a:normAutofit/>
          </a:bodyPr>
          <a:lstStyle/>
          <a:p>
            <a:r>
              <a:rPr lang="en-US" b="1">
                <a:solidFill>
                  <a:srgbClr val="FFFFFF"/>
                </a:solidFill>
              </a:rPr>
              <a:t>Payment Table:</a:t>
            </a:r>
          </a:p>
          <a:p>
            <a:pPr marL="0" indent="0">
              <a:buNone/>
            </a:pPr>
            <a:r>
              <a:rPr lang="en-US">
                <a:solidFill>
                  <a:srgbClr val="FFFFFF"/>
                </a:solidFill>
              </a:rPr>
              <a:t>When any payment details need to be updated ,click on the option given at the  left navigation bar </a:t>
            </a:r>
          </a:p>
          <a:p>
            <a:pPr marL="0" indent="0">
              <a:buNone/>
            </a:pPr>
            <a:endParaRPr lang="en-US">
              <a:solidFill>
                <a:srgbClr val="FFFFFF"/>
              </a:solidFill>
            </a:endParaRPr>
          </a:p>
        </p:txBody>
      </p:sp>
    </p:spTree>
    <p:extLst>
      <p:ext uri="{BB962C8B-B14F-4D97-AF65-F5344CB8AC3E}">
        <p14:creationId xmlns:p14="http://schemas.microsoft.com/office/powerpoint/2010/main" val="2217999403"/>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69" name="Freeform 23">
            <a:extLst>
              <a:ext uri="{FF2B5EF4-FFF2-40B4-BE49-F238E27FC236}">
                <a16:creationId xmlns:a16="http://schemas.microsoft.com/office/drawing/2014/main" id="{8FCA736E-BDE3-4D4D-8D87-E9AE79250C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71" name="Freeform 5">
            <a:extLst>
              <a:ext uri="{FF2B5EF4-FFF2-40B4-BE49-F238E27FC236}">
                <a16:creationId xmlns:a16="http://schemas.microsoft.com/office/drawing/2014/main" id="{1D65A06F-4B56-402D-97AA-466CC32EE2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73" name="Rectangle 72">
            <a:extLst>
              <a:ext uri="{FF2B5EF4-FFF2-40B4-BE49-F238E27FC236}">
                <a16:creationId xmlns:a16="http://schemas.microsoft.com/office/drawing/2014/main" id="{80EB1784-FDF9-4C6D-84DF-46C42CC94A4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29AA25D-1E7A-4074-BF68-D55A83B81B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6112" y="452718"/>
            <a:ext cx="4165580" cy="1400530"/>
          </a:xfrm>
        </p:spPr>
        <p:txBody>
          <a:bodyPr>
            <a:normAutofit/>
          </a:bodyPr>
          <a:lstStyle/>
          <a:p>
            <a:pPr>
              <a:lnSpc>
                <a:spcPct val="90000"/>
              </a:lnSpc>
            </a:pPr>
            <a:r>
              <a:rPr lang="en-US" sz="2900" u="sng" dirty="0"/>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6113" y="2052918"/>
            <a:ext cx="4165146" cy="4195481"/>
          </a:xfrm>
        </p:spPr>
        <p:txBody>
          <a:bodyPr>
            <a:normAutofit/>
          </a:bodyPr>
          <a:lstStyle/>
          <a:p>
            <a:r>
              <a:rPr lang="en-US" b="1" dirty="0"/>
              <a:t>Payment Table:</a:t>
            </a:r>
          </a:p>
          <a:p>
            <a:pPr marL="0" indent="0">
              <a:buNone/>
            </a:pPr>
            <a:r>
              <a:rPr lang="en-US" dirty="0"/>
              <a:t>Before the payment details get updated the payment table has following entries.</a:t>
            </a:r>
          </a:p>
          <a:p>
            <a:pPr marL="0" indent="0">
              <a:buNone/>
            </a:pPr>
            <a:r>
              <a:rPr lang="en-US" dirty="0"/>
              <a:t>After  the payment details get updated the payment table has the updated entries.</a:t>
            </a:r>
          </a:p>
        </p:txBody>
      </p:sp>
      <p:cxnSp>
        <p:nvCxnSpPr>
          <p:cNvPr id="8" name="Straight Arrow Connector 7">
            <a:extLst>
              <a:ext uri="{FF2B5EF4-FFF2-40B4-BE49-F238E27FC236}">
                <a16:creationId xmlns:a16="http://schemas.microsoft.com/office/drawing/2014/main" id="{71D557A0-E297-4F0B-998D-6887F2C28E12}"/>
              </a:ext>
            </a:extLst>
          </p:cNvPr>
          <p:cNvCxnSpPr/>
          <p:nvPr/>
        </p:nvCxnSpPr>
        <p:spPr>
          <a:xfrm flipV="1">
            <a:off x="4346917" y="2202437"/>
            <a:ext cx="1747494" cy="4141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49EC3013-C68B-41D9-A73A-5FB6B614259A}"/>
              </a:ext>
            </a:extLst>
          </p:cNvPr>
          <p:cNvCxnSpPr>
            <a:cxnSpLocks/>
          </p:cNvCxnSpPr>
          <p:nvPr/>
        </p:nvCxnSpPr>
        <p:spPr>
          <a:xfrm>
            <a:off x="4226873" y="4500947"/>
            <a:ext cx="1967007" cy="3180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6" name="Picture 5" descr="Screen Clipping">
            <a:extLst>
              <a:ext uri="{FF2B5EF4-FFF2-40B4-BE49-F238E27FC236}">
                <a16:creationId xmlns:a16="http://schemas.microsoft.com/office/drawing/2014/main" id="{909B3187-1082-42AE-BEA7-88F9AF54D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880" y="1143000"/>
            <a:ext cx="5769983" cy="2448029"/>
          </a:xfrm>
          <a:prstGeom prst="rect">
            <a:avLst/>
          </a:prstGeom>
          <a:ln>
            <a:solidFill>
              <a:schemeClr val="bg1"/>
            </a:solidFill>
          </a:ln>
        </p:spPr>
      </p:pic>
      <p:pic>
        <p:nvPicPr>
          <p:cNvPr id="10" name="Picture 9" descr="Screen Clipping">
            <a:extLst>
              <a:ext uri="{FF2B5EF4-FFF2-40B4-BE49-F238E27FC236}">
                <a16:creationId xmlns:a16="http://schemas.microsoft.com/office/drawing/2014/main" id="{320DA0AC-A5FF-4C21-8BAA-CE5667D301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880" y="3840480"/>
            <a:ext cx="5876200" cy="2771336"/>
          </a:xfrm>
          <a:prstGeom prst="rect">
            <a:avLst/>
          </a:prstGeom>
          <a:ln>
            <a:solidFill>
              <a:schemeClr val="bg1"/>
            </a:solidFill>
          </a:ln>
        </p:spPr>
      </p:pic>
    </p:spTree>
    <p:extLst>
      <p:ext uri="{BB962C8B-B14F-4D97-AF65-F5344CB8AC3E}">
        <p14:creationId xmlns:p14="http://schemas.microsoft.com/office/powerpoint/2010/main" val="874764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84" name="Rectangle 83">
            <a:extLst>
              <a:ext uri="{FF2B5EF4-FFF2-40B4-BE49-F238E27FC236}">
                <a16:creationId xmlns:a16="http://schemas.microsoft.com/office/drawing/2014/main"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31">
            <a:extLst>
              <a:ext uri="{FF2B5EF4-FFF2-40B4-BE49-F238E27FC236}">
                <a16:creationId xmlns:a16="http://schemas.microsoft.com/office/drawing/2014/main"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88" name="Freeform 5">
            <a:extLst>
              <a:ext uri="{FF2B5EF4-FFF2-40B4-BE49-F238E27FC236}">
                <a16:creationId xmlns:a16="http://schemas.microsoft.com/office/drawing/2014/main"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6" name="Picture 5" descr="Screen Clipping">
            <a:extLst>
              <a:ext uri="{FF2B5EF4-FFF2-40B4-BE49-F238E27FC236}">
                <a16:creationId xmlns:a16="http://schemas.microsoft.com/office/drawing/2014/main" id="{C6E424F7-A456-46BE-A8DD-EB47ED3562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92" y="2270897"/>
            <a:ext cx="5449889" cy="2316202"/>
          </a:xfrm>
          <a:prstGeom prst="rect">
            <a:avLst/>
          </a:prstGeom>
          <a:ln>
            <a:solidFill>
              <a:schemeClr val="tx1"/>
            </a:solidFill>
          </a:ln>
          <a:effectLst/>
        </p:spPr>
      </p:pic>
      <p:sp>
        <p:nvSpPr>
          <p:cNvPr id="90" name="Rectangle 89">
            <a:extLst>
              <a:ext uri="{FF2B5EF4-FFF2-40B4-BE49-F238E27FC236}">
                <a16:creationId xmlns:a16="http://schemas.microsoft.com/office/drawing/2014/main"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8931" y="629266"/>
            <a:ext cx="4166510" cy="1622321"/>
          </a:xfrm>
        </p:spPr>
        <p:txBody>
          <a:bodyPr>
            <a:normAutofit/>
          </a:bodyPr>
          <a:lstStyle/>
          <a:p>
            <a:pPr>
              <a:lnSpc>
                <a:spcPct val="90000"/>
              </a:lnSpc>
            </a:pPr>
            <a:r>
              <a:rPr lang="en-US" sz="3600" u="sng">
                <a:solidFill>
                  <a:srgbClr val="EBEBEB"/>
                </a:solidFill>
              </a:rPr>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8931" y="2438400"/>
            <a:ext cx="4166509" cy="3785419"/>
          </a:xfrm>
        </p:spPr>
        <p:txBody>
          <a:bodyPr>
            <a:normAutofit/>
          </a:bodyPr>
          <a:lstStyle/>
          <a:p>
            <a:r>
              <a:rPr lang="en-US" b="1" dirty="0">
                <a:solidFill>
                  <a:srgbClr val="EBEBEB"/>
                </a:solidFill>
              </a:rPr>
              <a:t>Payment Table:</a:t>
            </a:r>
          </a:p>
          <a:p>
            <a:pPr marL="0" indent="0">
              <a:buNone/>
            </a:pPr>
            <a:r>
              <a:rPr lang="en-US" dirty="0">
                <a:solidFill>
                  <a:srgbClr val="EBEBEB"/>
                </a:solidFill>
              </a:rPr>
              <a:t>After the payment details get updated in the database a final message gets printed saying “Account details updated successfully”</a:t>
            </a:r>
          </a:p>
        </p:txBody>
      </p:sp>
    </p:spTree>
    <p:extLst>
      <p:ext uri="{BB962C8B-B14F-4D97-AF65-F5344CB8AC3E}">
        <p14:creationId xmlns:p14="http://schemas.microsoft.com/office/powerpoint/2010/main" val="1326803337"/>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28" name="Rectangle 127">
            <a:extLst>
              <a:ext uri="{FF2B5EF4-FFF2-40B4-BE49-F238E27FC236}">
                <a16:creationId xmlns:a16="http://schemas.microsoft.com/office/drawing/2014/main"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31">
            <a:extLst>
              <a:ext uri="{FF2B5EF4-FFF2-40B4-BE49-F238E27FC236}">
                <a16:creationId xmlns:a16="http://schemas.microsoft.com/office/drawing/2014/main"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2" name="Freeform 5">
            <a:extLst>
              <a:ext uri="{FF2B5EF4-FFF2-40B4-BE49-F238E27FC236}">
                <a16:creationId xmlns:a16="http://schemas.microsoft.com/office/drawing/2014/main"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5" name="Picture 4" descr="Screen Clipping">
            <a:extLst>
              <a:ext uri="{FF2B5EF4-FFF2-40B4-BE49-F238E27FC236}">
                <a16:creationId xmlns:a16="http://schemas.microsoft.com/office/drawing/2014/main" id="{8687A433-C6CC-413E-8F62-12738A263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92" y="1705471"/>
            <a:ext cx="5449889" cy="3447054"/>
          </a:xfrm>
          <a:prstGeom prst="rect">
            <a:avLst/>
          </a:prstGeom>
          <a:ln>
            <a:solidFill>
              <a:schemeClr val="tx1"/>
            </a:solidFill>
          </a:ln>
          <a:effectLst/>
        </p:spPr>
      </p:pic>
      <p:sp>
        <p:nvSpPr>
          <p:cNvPr id="134" name="Rectangle 133">
            <a:extLst>
              <a:ext uri="{FF2B5EF4-FFF2-40B4-BE49-F238E27FC236}">
                <a16:creationId xmlns:a16="http://schemas.microsoft.com/office/drawing/2014/main"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8931" y="629266"/>
            <a:ext cx="4166510" cy="1622321"/>
          </a:xfrm>
        </p:spPr>
        <p:txBody>
          <a:bodyPr>
            <a:normAutofit/>
          </a:bodyPr>
          <a:lstStyle/>
          <a:p>
            <a:pPr>
              <a:lnSpc>
                <a:spcPct val="90000"/>
              </a:lnSpc>
            </a:pPr>
            <a:r>
              <a:rPr lang="en-US" sz="3600" u="sng">
                <a:solidFill>
                  <a:srgbClr val="EBEBEB"/>
                </a:solidFill>
              </a:rPr>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8931" y="2438400"/>
            <a:ext cx="4166509" cy="3785419"/>
          </a:xfrm>
        </p:spPr>
        <p:txBody>
          <a:bodyPr>
            <a:normAutofit/>
          </a:bodyPr>
          <a:lstStyle/>
          <a:p>
            <a:r>
              <a:rPr lang="en-US" b="1">
                <a:solidFill>
                  <a:srgbClr val="EBEBEB"/>
                </a:solidFill>
              </a:rPr>
              <a:t>Developer Table:</a:t>
            </a:r>
          </a:p>
          <a:p>
            <a:pPr marL="0" indent="0">
              <a:buNone/>
            </a:pPr>
            <a:r>
              <a:rPr lang="en-US">
                <a:solidFill>
                  <a:srgbClr val="EBEBEB"/>
                </a:solidFill>
              </a:rPr>
              <a:t>When any developer details need to be updated ,click on the option given at the  left navigation bar </a:t>
            </a:r>
          </a:p>
          <a:p>
            <a:pPr marL="0" indent="0">
              <a:buNone/>
            </a:pPr>
            <a:endParaRPr lang="en-US">
              <a:solidFill>
                <a:srgbClr val="EBEBEB"/>
              </a:solidFill>
            </a:endParaRPr>
          </a:p>
        </p:txBody>
      </p:sp>
    </p:spTree>
    <p:extLst>
      <p:ext uri="{BB962C8B-B14F-4D97-AF65-F5344CB8AC3E}">
        <p14:creationId xmlns:p14="http://schemas.microsoft.com/office/powerpoint/2010/main" val="415952375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69" name="Freeform 23">
            <a:extLst>
              <a:ext uri="{FF2B5EF4-FFF2-40B4-BE49-F238E27FC236}">
                <a16:creationId xmlns:a16="http://schemas.microsoft.com/office/drawing/2014/main" id="{8FCA736E-BDE3-4D4D-8D87-E9AE79250C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71" name="Freeform 5">
            <a:extLst>
              <a:ext uri="{FF2B5EF4-FFF2-40B4-BE49-F238E27FC236}">
                <a16:creationId xmlns:a16="http://schemas.microsoft.com/office/drawing/2014/main" id="{1D65A06F-4B56-402D-97AA-466CC32EE2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73" name="Rectangle 72">
            <a:extLst>
              <a:ext uri="{FF2B5EF4-FFF2-40B4-BE49-F238E27FC236}">
                <a16:creationId xmlns:a16="http://schemas.microsoft.com/office/drawing/2014/main" id="{80EB1784-FDF9-4C6D-84DF-46C42CC94A4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29AA25D-1E7A-4074-BF68-D55A83B81B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6112" y="452718"/>
            <a:ext cx="4165580" cy="1400530"/>
          </a:xfrm>
        </p:spPr>
        <p:txBody>
          <a:bodyPr>
            <a:normAutofit/>
          </a:bodyPr>
          <a:lstStyle/>
          <a:p>
            <a:pPr>
              <a:lnSpc>
                <a:spcPct val="90000"/>
              </a:lnSpc>
            </a:pPr>
            <a:r>
              <a:rPr lang="en-US" sz="2900" u="sng" dirty="0"/>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6113" y="2052918"/>
            <a:ext cx="4165146" cy="4195481"/>
          </a:xfrm>
        </p:spPr>
        <p:txBody>
          <a:bodyPr>
            <a:normAutofit/>
          </a:bodyPr>
          <a:lstStyle/>
          <a:p>
            <a:r>
              <a:rPr lang="en-US" b="1" dirty="0"/>
              <a:t>Developer Table:</a:t>
            </a:r>
          </a:p>
          <a:p>
            <a:pPr marL="0" indent="0">
              <a:buNone/>
            </a:pPr>
            <a:r>
              <a:rPr lang="en-US" dirty="0"/>
              <a:t>Before the developer details get updated the developer table has following entries.</a:t>
            </a:r>
          </a:p>
          <a:p>
            <a:pPr marL="0" indent="0">
              <a:buNone/>
            </a:pPr>
            <a:r>
              <a:rPr lang="en-US" dirty="0"/>
              <a:t>After  the developer details get updated the developer table has the updated entries.</a:t>
            </a:r>
          </a:p>
        </p:txBody>
      </p:sp>
      <p:cxnSp>
        <p:nvCxnSpPr>
          <p:cNvPr id="8" name="Straight Arrow Connector 7">
            <a:extLst>
              <a:ext uri="{FF2B5EF4-FFF2-40B4-BE49-F238E27FC236}">
                <a16:creationId xmlns:a16="http://schemas.microsoft.com/office/drawing/2014/main" id="{71D557A0-E297-4F0B-998D-6887F2C28E12}"/>
              </a:ext>
            </a:extLst>
          </p:cNvPr>
          <p:cNvCxnSpPr/>
          <p:nvPr/>
        </p:nvCxnSpPr>
        <p:spPr>
          <a:xfrm flipV="1">
            <a:off x="4346917" y="2202437"/>
            <a:ext cx="1747494" cy="4141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49EC3013-C68B-41D9-A73A-5FB6B614259A}"/>
              </a:ext>
            </a:extLst>
          </p:cNvPr>
          <p:cNvCxnSpPr>
            <a:cxnSpLocks/>
          </p:cNvCxnSpPr>
          <p:nvPr/>
        </p:nvCxnSpPr>
        <p:spPr>
          <a:xfrm>
            <a:off x="4226873" y="4500947"/>
            <a:ext cx="1967007" cy="3180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5" name="Picture 4" descr="Screen Clipping">
            <a:extLst>
              <a:ext uri="{FF2B5EF4-FFF2-40B4-BE49-F238E27FC236}">
                <a16:creationId xmlns:a16="http://schemas.microsoft.com/office/drawing/2014/main" id="{0BB0F84C-2454-40FB-AA81-5098AA5A5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899" y="1173068"/>
            <a:ext cx="5015349" cy="2472892"/>
          </a:xfrm>
          <a:prstGeom prst="rect">
            <a:avLst/>
          </a:prstGeom>
          <a:ln>
            <a:solidFill>
              <a:schemeClr val="bg1"/>
            </a:solidFill>
          </a:ln>
        </p:spPr>
      </p:pic>
      <p:pic>
        <p:nvPicPr>
          <p:cNvPr id="9" name="Picture 8" descr="Screen Clipping">
            <a:extLst>
              <a:ext uri="{FF2B5EF4-FFF2-40B4-BE49-F238E27FC236}">
                <a16:creationId xmlns:a16="http://schemas.microsoft.com/office/drawing/2014/main" id="{59C68971-5E00-40DD-BE80-EEAFC2373C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880" y="3839181"/>
            <a:ext cx="4934368" cy="3018819"/>
          </a:xfrm>
          <a:prstGeom prst="rect">
            <a:avLst/>
          </a:prstGeom>
          <a:ln>
            <a:solidFill>
              <a:schemeClr val="bg1"/>
            </a:solidFill>
          </a:ln>
        </p:spPr>
      </p:pic>
    </p:spTree>
    <p:extLst>
      <p:ext uri="{BB962C8B-B14F-4D97-AF65-F5344CB8AC3E}">
        <p14:creationId xmlns:p14="http://schemas.microsoft.com/office/powerpoint/2010/main" val="418219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97" name="Rectangle 96">
            <a:extLst>
              <a:ext uri="{FF2B5EF4-FFF2-40B4-BE49-F238E27FC236}">
                <a16:creationId xmlns:a16="http://schemas.microsoft.com/office/drawing/2014/main"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31">
            <a:extLst>
              <a:ext uri="{FF2B5EF4-FFF2-40B4-BE49-F238E27FC236}">
                <a16:creationId xmlns:a16="http://schemas.microsoft.com/office/drawing/2014/main"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1" name="Freeform 5">
            <a:extLst>
              <a:ext uri="{FF2B5EF4-FFF2-40B4-BE49-F238E27FC236}">
                <a16:creationId xmlns:a16="http://schemas.microsoft.com/office/drawing/2014/main"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5" name="Picture 4" descr="Screen Clipping">
            <a:extLst>
              <a:ext uri="{FF2B5EF4-FFF2-40B4-BE49-F238E27FC236}">
                <a16:creationId xmlns:a16="http://schemas.microsoft.com/office/drawing/2014/main" id="{48D5E6E4-4AAB-4034-9B03-D3E0669BC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92" y="2577454"/>
            <a:ext cx="5449889" cy="1703089"/>
          </a:xfrm>
          <a:prstGeom prst="rect">
            <a:avLst/>
          </a:prstGeom>
          <a:ln>
            <a:solidFill>
              <a:schemeClr val="tx1"/>
            </a:solidFill>
          </a:ln>
          <a:effectLst/>
        </p:spPr>
      </p:pic>
      <p:sp>
        <p:nvSpPr>
          <p:cNvPr id="103" name="Rectangle 102">
            <a:extLst>
              <a:ext uri="{FF2B5EF4-FFF2-40B4-BE49-F238E27FC236}">
                <a16:creationId xmlns:a16="http://schemas.microsoft.com/office/drawing/2014/main"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8931" y="629266"/>
            <a:ext cx="4166510" cy="1622321"/>
          </a:xfrm>
        </p:spPr>
        <p:txBody>
          <a:bodyPr>
            <a:normAutofit/>
          </a:bodyPr>
          <a:lstStyle/>
          <a:p>
            <a:pPr>
              <a:lnSpc>
                <a:spcPct val="90000"/>
              </a:lnSpc>
            </a:pPr>
            <a:r>
              <a:rPr lang="en-US" sz="3600" u="sng">
                <a:solidFill>
                  <a:srgbClr val="EBEBEB"/>
                </a:solidFill>
              </a:rPr>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8931" y="2438400"/>
            <a:ext cx="4166509" cy="3785419"/>
          </a:xfrm>
        </p:spPr>
        <p:txBody>
          <a:bodyPr>
            <a:normAutofit/>
          </a:bodyPr>
          <a:lstStyle/>
          <a:p>
            <a:r>
              <a:rPr lang="en-US" b="1" dirty="0">
                <a:solidFill>
                  <a:srgbClr val="EBEBEB"/>
                </a:solidFill>
              </a:rPr>
              <a:t>Developer Table:</a:t>
            </a:r>
          </a:p>
          <a:p>
            <a:pPr marL="0" indent="0">
              <a:buNone/>
            </a:pPr>
            <a:r>
              <a:rPr lang="en-US" dirty="0">
                <a:solidFill>
                  <a:srgbClr val="EBEBEB"/>
                </a:solidFill>
              </a:rPr>
              <a:t>After the developer details get updated in the database a final message gets printed saying “Developer details updated successfully”</a:t>
            </a:r>
          </a:p>
        </p:txBody>
      </p:sp>
    </p:spTree>
    <p:extLst>
      <p:ext uri="{BB962C8B-B14F-4D97-AF65-F5344CB8AC3E}">
        <p14:creationId xmlns:p14="http://schemas.microsoft.com/office/powerpoint/2010/main" val="2914653900"/>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41" name="Rectangle 140">
            <a:extLst>
              <a:ext uri="{FF2B5EF4-FFF2-40B4-BE49-F238E27FC236}">
                <a16:creationId xmlns:a16="http://schemas.microsoft.com/office/drawing/2014/main"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31">
            <a:extLst>
              <a:ext uri="{FF2B5EF4-FFF2-40B4-BE49-F238E27FC236}">
                <a16:creationId xmlns:a16="http://schemas.microsoft.com/office/drawing/2014/main"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5" name="Freeform 5">
            <a:extLst>
              <a:ext uri="{FF2B5EF4-FFF2-40B4-BE49-F238E27FC236}">
                <a16:creationId xmlns:a16="http://schemas.microsoft.com/office/drawing/2014/main"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6" name="Picture 5" descr="Screen Clipping">
            <a:extLst>
              <a:ext uri="{FF2B5EF4-FFF2-40B4-BE49-F238E27FC236}">
                <a16:creationId xmlns:a16="http://schemas.microsoft.com/office/drawing/2014/main" id="{C26FF119-AA1A-4A8D-820E-9AD5792F8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92" y="1637347"/>
            <a:ext cx="5449889" cy="3583302"/>
          </a:xfrm>
          <a:prstGeom prst="rect">
            <a:avLst/>
          </a:prstGeom>
          <a:ln>
            <a:solidFill>
              <a:schemeClr val="tx1"/>
            </a:solidFill>
          </a:ln>
          <a:effectLst/>
        </p:spPr>
      </p:pic>
      <p:sp>
        <p:nvSpPr>
          <p:cNvPr id="147" name="Rectangle 146">
            <a:extLst>
              <a:ext uri="{FF2B5EF4-FFF2-40B4-BE49-F238E27FC236}">
                <a16:creationId xmlns:a16="http://schemas.microsoft.com/office/drawing/2014/main"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8931" y="629266"/>
            <a:ext cx="4166510" cy="1622321"/>
          </a:xfrm>
        </p:spPr>
        <p:txBody>
          <a:bodyPr>
            <a:normAutofit/>
          </a:bodyPr>
          <a:lstStyle/>
          <a:p>
            <a:pPr>
              <a:lnSpc>
                <a:spcPct val="90000"/>
              </a:lnSpc>
            </a:pPr>
            <a:r>
              <a:rPr lang="en-US" sz="3600" u="sng">
                <a:solidFill>
                  <a:srgbClr val="EBEBEB"/>
                </a:solidFill>
              </a:rPr>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8931" y="2438400"/>
            <a:ext cx="4166509" cy="3785419"/>
          </a:xfrm>
        </p:spPr>
        <p:txBody>
          <a:bodyPr>
            <a:normAutofit/>
          </a:bodyPr>
          <a:lstStyle/>
          <a:p>
            <a:r>
              <a:rPr lang="en-US" b="1" dirty="0">
                <a:solidFill>
                  <a:srgbClr val="EBEBEB"/>
                </a:solidFill>
              </a:rPr>
              <a:t>Developer Table:</a:t>
            </a:r>
          </a:p>
          <a:p>
            <a:pPr marL="0" indent="0">
              <a:buNone/>
            </a:pPr>
            <a:r>
              <a:rPr lang="en-US" dirty="0">
                <a:solidFill>
                  <a:srgbClr val="EBEBEB"/>
                </a:solidFill>
              </a:rPr>
              <a:t>When any developer account need to be deleted ,click on the option given at the  left navigation bar </a:t>
            </a:r>
          </a:p>
          <a:p>
            <a:pPr marL="0" indent="0">
              <a:buNone/>
            </a:pPr>
            <a:endParaRPr lang="en-US" dirty="0">
              <a:solidFill>
                <a:srgbClr val="EBEBEB"/>
              </a:solidFill>
            </a:endParaRPr>
          </a:p>
        </p:txBody>
      </p:sp>
    </p:spTree>
    <p:extLst>
      <p:ext uri="{BB962C8B-B14F-4D97-AF65-F5344CB8AC3E}">
        <p14:creationId xmlns:p14="http://schemas.microsoft.com/office/powerpoint/2010/main" val="2280007472"/>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69" name="Freeform 23">
            <a:extLst>
              <a:ext uri="{FF2B5EF4-FFF2-40B4-BE49-F238E27FC236}">
                <a16:creationId xmlns:a16="http://schemas.microsoft.com/office/drawing/2014/main" id="{8FCA736E-BDE3-4D4D-8D87-E9AE79250C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71" name="Freeform 5">
            <a:extLst>
              <a:ext uri="{FF2B5EF4-FFF2-40B4-BE49-F238E27FC236}">
                <a16:creationId xmlns:a16="http://schemas.microsoft.com/office/drawing/2014/main" id="{1D65A06F-4B56-402D-97AA-466CC32EE2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73" name="Rectangle 72">
            <a:extLst>
              <a:ext uri="{FF2B5EF4-FFF2-40B4-BE49-F238E27FC236}">
                <a16:creationId xmlns:a16="http://schemas.microsoft.com/office/drawing/2014/main" id="{80EB1784-FDF9-4C6D-84DF-46C42CC94A4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29AA25D-1E7A-4074-BF68-D55A83B81B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6112" y="452718"/>
            <a:ext cx="4165580" cy="1400530"/>
          </a:xfrm>
        </p:spPr>
        <p:txBody>
          <a:bodyPr>
            <a:normAutofit/>
          </a:bodyPr>
          <a:lstStyle/>
          <a:p>
            <a:pPr>
              <a:lnSpc>
                <a:spcPct val="90000"/>
              </a:lnSpc>
            </a:pPr>
            <a:r>
              <a:rPr lang="en-US" sz="2900" u="sng" dirty="0"/>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6113" y="2052918"/>
            <a:ext cx="4165146" cy="4195481"/>
          </a:xfrm>
        </p:spPr>
        <p:txBody>
          <a:bodyPr>
            <a:normAutofit/>
          </a:bodyPr>
          <a:lstStyle/>
          <a:p>
            <a:r>
              <a:rPr lang="en-US" b="1" dirty="0"/>
              <a:t>Developer Table:</a:t>
            </a:r>
          </a:p>
          <a:p>
            <a:pPr marL="0" indent="0">
              <a:buNone/>
            </a:pPr>
            <a:r>
              <a:rPr lang="en-US" dirty="0"/>
              <a:t>Before the developer account gets deleted the developer table has following entries.</a:t>
            </a:r>
          </a:p>
          <a:p>
            <a:pPr marL="0" indent="0">
              <a:buNone/>
            </a:pPr>
            <a:r>
              <a:rPr lang="en-US" dirty="0"/>
              <a:t>After  the developer account gets deleted the developer table has the updated entries.</a:t>
            </a:r>
          </a:p>
        </p:txBody>
      </p:sp>
      <p:cxnSp>
        <p:nvCxnSpPr>
          <p:cNvPr id="8" name="Straight Arrow Connector 7">
            <a:extLst>
              <a:ext uri="{FF2B5EF4-FFF2-40B4-BE49-F238E27FC236}">
                <a16:creationId xmlns:a16="http://schemas.microsoft.com/office/drawing/2014/main" id="{71D557A0-E297-4F0B-998D-6887F2C28E12}"/>
              </a:ext>
            </a:extLst>
          </p:cNvPr>
          <p:cNvCxnSpPr/>
          <p:nvPr/>
        </p:nvCxnSpPr>
        <p:spPr>
          <a:xfrm flipV="1">
            <a:off x="4346917" y="2202437"/>
            <a:ext cx="1747494" cy="4141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49EC3013-C68B-41D9-A73A-5FB6B614259A}"/>
              </a:ext>
            </a:extLst>
          </p:cNvPr>
          <p:cNvCxnSpPr>
            <a:cxnSpLocks/>
          </p:cNvCxnSpPr>
          <p:nvPr/>
        </p:nvCxnSpPr>
        <p:spPr>
          <a:xfrm>
            <a:off x="4226873" y="4500947"/>
            <a:ext cx="1967007" cy="3180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6" name="Picture 5" descr="Screen Clipping">
            <a:extLst>
              <a:ext uri="{FF2B5EF4-FFF2-40B4-BE49-F238E27FC236}">
                <a16:creationId xmlns:a16="http://schemas.microsoft.com/office/drawing/2014/main" id="{08943C2E-59D8-42EA-9EAE-8986C17AE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712" y="1222703"/>
            <a:ext cx="5619881" cy="2486938"/>
          </a:xfrm>
          <a:prstGeom prst="rect">
            <a:avLst/>
          </a:prstGeom>
          <a:ln>
            <a:solidFill>
              <a:schemeClr val="bg1"/>
            </a:solidFill>
          </a:ln>
        </p:spPr>
      </p:pic>
      <p:pic>
        <p:nvPicPr>
          <p:cNvPr id="10" name="Picture 9" descr="Screen Clipping">
            <a:extLst>
              <a:ext uri="{FF2B5EF4-FFF2-40B4-BE49-F238E27FC236}">
                <a16:creationId xmlns:a16="http://schemas.microsoft.com/office/drawing/2014/main" id="{B082CE02-9315-4E26-8186-793513FC79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880" y="4150658"/>
            <a:ext cx="5530713" cy="2559631"/>
          </a:xfrm>
          <a:prstGeom prst="rect">
            <a:avLst/>
          </a:prstGeom>
          <a:ln>
            <a:solidFill>
              <a:schemeClr val="bg1"/>
            </a:solidFill>
          </a:ln>
        </p:spPr>
      </p:pic>
    </p:spTree>
    <p:extLst>
      <p:ext uri="{BB962C8B-B14F-4D97-AF65-F5344CB8AC3E}">
        <p14:creationId xmlns:p14="http://schemas.microsoft.com/office/powerpoint/2010/main" val="2149451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D27CF008-4B18-436D-B2D5-C1346C12438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E22DAD8-5F67-4B73-ADA9-06EF381F7A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Freeform 16">
            <a:extLst>
              <a:ext uri="{FF2B5EF4-FFF2-40B4-BE49-F238E27FC236}">
                <a16:creationId xmlns:a16="http://schemas.microsoft.com/office/drawing/2014/main" id="{E4F17063-EDA4-417B-946F-BA357F3B390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28" name="Freeform: Shape 27">
            <a:extLst>
              <a:ext uri="{FF2B5EF4-FFF2-40B4-BE49-F238E27FC236}">
                <a16:creationId xmlns:a16="http://schemas.microsoft.com/office/drawing/2014/main" id="{D36F3EEA-55D4-4677-80E7-92D00B8F34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571B48-83D7-4CB5-A60D-9B02994FB6FA}"/>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sz="4400" u="sng" dirty="0">
                <a:solidFill>
                  <a:srgbClr val="EBEBEB"/>
                </a:solidFill>
              </a:rPr>
              <a:t>APP STORE</a:t>
            </a:r>
            <a:r>
              <a:rPr lang="en-US" sz="4400" b="0" i="0" u="sng" kern="1200" dirty="0">
                <a:solidFill>
                  <a:srgbClr val="EBEBEB"/>
                </a:solidFill>
                <a:latin typeface="+mj-lt"/>
                <a:ea typeface="+mj-ea"/>
                <a:cs typeface="+mj-cs"/>
              </a:rPr>
              <a:t> MODEL</a:t>
            </a:r>
          </a:p>
        </p:txBody>
      </p:sp>
      <p:pic>
        <p:nvPicPr>
          <p:cNvPr id="5" name="Content Placeholder 4" descr="Screen Clipping">
            <a:extLst>
              <a:ext uri="{FF2B5EF4-FFF2-40B4-BE49-F238E27FC236}">
                <a16:creationId xmlns:a16="http://schemas.microsoft.com/office/drawing/2014/main" id="{58C549EB-F392-42C2-8170-C30A675DEC08}"/>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984739" y="422030"/>
            <a:ext cx="9959926" cy="4450005"/>
          </a:xfrm>
          <a:prstGeom prst="rect">
            <a:avLst/>
          </a:prstGeom>
          <a:ln>
            <a:solidFill>
              <a:schemeClr val="tx1"/>
            </a:solidFill>
          </a:ln>
          <a:effectLst/>
        </p:spPr>
      </p:pic>
    </p:spTree>
    <p:extLst>
      <p:ext uri="{BB962C8B-B14F-4D97-AF65-F5344CB8AC3E}">
        <p14:creationId xmlns:p14="http://schemas.microsoft.com/office/powerpoint/2010/main" val="3548751687"/>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10" name="Rectangle 109">
            <a:extLst>
              <a:ext uri="{FF2B5EF4-FFF2-40B4-BE49-F238E27FC236}">
                <a16:creationId xmlns:a16="http://schemas.microsoft.com/office/drawing/2014/main"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31">
            <a:extLst>
              <a:ext uri="{FF2B5EF4-FFF2-40B4-BE49-F238E27FC236}">
                <a16:creationId xmlns:a16="http://schemas.microsoft.com/office/drawing/2014/main"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14" name="Freeform 5">
            <a:extLst>
              <a:ext uri="{FF2B5EF4-FFF2-40B4-BE49-F238E27FC236}">
                <a16:creationId xmlns:a16="http://schemas.microsoft.com/office/drawing/2014/main"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6" name="Picture 5" descr="Screen Clipping">
            <a:extLst>
              <a:ext uri="{FF2B5EF4-FFF2-40B4-BE49-F238E27FC236}">
                <a16:creationId xmlns:a16="http://schemas.microsoft.com/office/drawing/2014/main" id="{0C3BF8AB-8A8E-48C9-8074-B598B745F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92" y="2393520"/>
            <a:ext cx="5449889" cy="2070957"/>
          </a:xfrm>
          <a:prstGeom prst="rect">
            <a:avLst/>
          </a:prstGeom>
          <a:ln>
            <a:solidFill>
              <a:schemeClr val="tx1"/>
            </a:solidFill>
          </a:ln>
          <a:effectLst/>
        </p:spPr>
      </p:pic>
      <p:sp>
        <p:nvSpPr>
          <p:cNvPr id="116" name="Rectangle 115">
            <a:extLst>
              <a:ext uri="{FF2B5EF4-FFF2-40B4-BE49-F238E27FC236}">
                <a16:creationId xmlns:a16="http://schemas.microsoft.com/office/drawing/2014/main"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8931" y="629266"/>
            <a:ext cx="4166510" cy="1622321"/>
          </a:xfrm>
        </p:spPr>
        <p:txBody>
          <a:bodyPr>
            <a:normAutofit/>
          </a:bodyPr>
          <a:lstStyle/>
          <a:p>
            <a:pPr>
              <a:lnSpc>
                <a:spcPct val="90000"/>
              </a:lnSpc>
            </a:pPr>
            <a:r>
              <a:rPr lang="en-US" sz="3600" u="sng">
                <a:solidFill>
                  <a:srgbClr val="EBEBEB"/>
                </a:solidFill>
              </a:rPr>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8931" y="2438400"/>
            <a:ext cx="4166509" cy="3785419"/>
          </a:xfrm>
        </p:spPr>
        <p:txBody>
          <a:bodyPr>
            <a:normAutofit/>
          </a:bodyPr>
          <a:lstStyle/>
          <a:p>
            <a:r>
              <a:rPr lang="en-US" b="1" dirty="0">
                <a:solidFill>
                  <a:srgbClr val="EBEBEB"/>
                </a:solidFill>
              </a:rPr>
              <a:t>Developer Table:</a:t>
            </a:r>
          </a:p>
          <a:p>
            <a:pPr marL="0" indent="0">
              <a:buNone/>
            </a:pPr>
            <a:r>
              <a:rPr lang="en-US" dirty="0">
                <a:solidFill>
                  <a:srgbClr val="EBEBEB"/>
                </a:solidFill>
              </a:rPr>
              <a:t>After the developer account gets deleted in the database a final message gets printed saying “Developer account deleted successfully”</a:t>
            </a:r>
          </a:p>
        </p:txBody>
      </p:sp>
    </p:spTree>
    <p:extLst>
      <p:ext uri="{BB962C8B-B14F-4D97-AF65-F5344CB8AC3E}">
        <p14:creationId xmlns:p14="http://schemas.microsoft.com/office/powerpoint/2010/main" val="2231346014"/>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10" name="Rectangle 109">
            <a:extLst>
              <a:ext uri="{FF2B5EF4-FFF2-40B4-BE49-F238E27FC236}">
                <a16:creationId xmlns:a16="http://schemas.microsoft.com/office/drawing/2014/main"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31">
            <a:extLst>
              <a:ext uri="{FF2B5EF4-FFF2-40B4-BE49-F238E27FC236}">
                <a16:creationId xmlns:a16="http://schemas.microsoft.com/office/drawing/2014/main"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14" name="Freeform 5">
            <a:extLst>
              <a:ext uri="{FF2B5EF4-FFF2-40B4-BE49-F238E27FC236}">
                <a16:creationId xmlns:a16="http://schemas.microsoft.com/office/drawing/2014/main"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116" name="Rectangle 115">
            <a:extLst>
              <a:ext uri="{FF2B5EF4-FFF2-40B4-BE49-F238E27FC236}">
                <a16:creationId xmlns:a16="http://schemas.microsoft.com/office/drawing/2014/main"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8931" y="629266"/>
            <a:ext cx="4166510" cy="1622321"/>
          </a:xfrm>
        </p:spPr>
        <p:txBody>
          <a:bodyPr>
            <a:normAutofit/>
          </a:bodyPr>
          <a:lstStyle/>
          <a:p>
            <a:pPr>
              <a:lnSpc>
                <a:spcPct val="90000"/>
              </a:lnSpc>
            </a:pPr>
            <a:r>
              <a:rPr lang="en-US" sz="3600" u="sng">
                <a:solidFill>
                  <a:srgbClr val="EBEBEB"/>
                </a:solidFill>
              </a:rPr>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8931" y="2438400"/>
            <a:ext cx="4166509" cy="3785419"/>
          </a:xfrm>
        </p:spPr>
        <p:txBody>
          <a:bodyPr>
            <a:normAutofit/>
          </a:bodyPr>
          <a:lstStyle/>
          <a:p>
            <a:r>
              <a:rPr lang="en-US" b="1" dirty="0">
                <a:solidFill>
                  <a:srgbClr val="EBEBEB"/>
                </a:solidFill>
              </a:rPr>
              <a:t>Review Table:</a:t>
            </a:r>
          </a:p>
          <a:p>
            <a:pPr marL="0" indent="0">
              <a:buNone/>
            </a:pPr>
            <a:r>
              <a:rPr lang="en-US" dirty="0">
                <a:solidFill>
                  <a:srgbClr val="EBEBEB"/>
                </a:solidFill>
              </a:rPr>
              <a:t>The users can review those applications which they have downloaded only once.</a:t>
            </a:r>
          </a:p>
        </p:txBody>
      </p:sp>
      <p:pic>
        <p:nvPicPr>
          <p:cNvPr id="4" name="Picture 3">
            <a:extLst>
              <a:ext uri="{FF2B5EF4-FFF2-40B4-BE49-F238E27FC236}">
                <a16:creationId xmlns:a16="http://schemas.microsoft.com/office/drawing/2014/main" id="{1889916A-861A-429F-AB7A-1B5649B35068}"/>
              </a:ext>
            </a:extLst>
          </p:cNvPr>
          <p:cNvPicPr>
            <a:picLocks noChangeAspect="1"/>
          </p:cNvPicPr>
          <p:nvPr/>
        </p:nvPicPr>
        <p:blipFill>
          <a:blip r:embed="rId2"/>
          <a:stretch>
            <a:fillRect/>
          </a:stretch>
        </p:blipFill>
        <p:spPr>
          <a:xfrm>
            <a:off x="5765221" y="1257300"/>
            <a:ext cx="5581357" cy="5486400"/>
          </a:xfrm>
          <a:prstGeom prst="rect">
            <a:avLst/>
          </a:prstGeom>
        </p:spPr>
      </p:pic>
    </p:spTree>
    <p:extLst>
      <p:ext uri="{BB962C8B-B14F-4D97-AF65-F5344CB8AC3E}">
        <p14:creationId xmlns:p14="http://schemas.microsoft.com/office/powerpoint/2010/main" val="109233321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10" name="Rectangle 109">
            <a:extLst>
              <a:ext uri="{FF2B5EF4-FFF2-40B4-BE49-F238E27FC236}">
                <a16:creationId xmlns:a16="http://schemas.microsoft.com/office/drawing/2014/main"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31">
            <a:extLst>
              <a:ext uri="{FF2B5EF4-FFF2-40B4-BE49-F238E27FC236}">
                <a16:creationId xmlns:a16="http://schemas.microsoft.com/office/drawing/2014/main"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14" name="Freeform 5">
            <a:extLst>
              <a:ext uri="{FF2B5EF4-FFF2-40B4-BE49-F238E27FC236}">
                <a16:creationId xmlns:a16="http://schemas.microsoft.com/office/drawing/2014/main"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116" name="Rectangle 115">
            <a:extLst>
              <a:ext uri="{FF2B5EF4-FFF2-40B4-BE49-F238E27FC236}">
                <a16:creationId xmlns:a16="http://schemas.microsoft.com/office/drawing/2014/main"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8931" y="629266"/>
            <a:ext cx="4166510" cy="1622321"/>
          </a:xfrm>
        </p:spPr>
        <p:txBody>
          <a:bodyPr>
            <a:normAutofit/>
          </a:bodyPr>
          <a:lstStyle/>
          <a:p>
            <a:pPr>
              <a:lnSpc>
                <a:spcPct val="90000"/>
              </a:lnSpc>
            </a:pPr>
            <a:r>
              <a:rPr lang="en-US" sz="3600" u="sng">
                <a:solidFill>
                  <a:srgbClr val="EBEBEB"/>
                </a:solidFill>
              </a:rPr>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8931" y="2438400"/>
            <a:ext cx="4166509" cy="3785419"/>
          </a:xfrm>
        </p:spPr>
        <p:txBody>
          <a:bodyPr>
            <a:normAutofit/>
          </a:bodyPr>
          <a:lstStyle/>
          <a:p>
            <a:r>
              <a:rPr lang="en-US" b="1" dirty="0">
                <a:solidFill>
                  <a:srgbClr val="EBEBEB"/>
                </a:solidFill>
              </a:rPr>
              <a:t>Fetching Applications based on Categories:</a:t>
            </a:r>
          </a:p>
          <a:p>
            <a:pPr marL="0" indent="0">
              <a:buNone/>
            </a:pPr>
            <a:endParaRPr lang="en-US" b="1" dirty="0">
              <a:solidFill>
                <a:srgbClr val="EBEBEB"/>
              </a:solidFill>
            </a:endParaRPr>
          </a:p>
          <a:p>
            <a:pPr marL="0" indent="0">
              <a:buNone/>
            </a:pPr>
            <a:r>
              <a:rPr lang="en-US" dirty="0">
                <a:solidFill>
                  <a:srgbClr val="EBEBEB"/>
                </a:solidFill>
              </a:rPr>
              <a:t>Based on Popular categories, highly rated applications are fetched by joining application and categories table.</a:t>
            </a:r>
          </a:p>
        </p:txBody>
      </p:sp>
      <p:pic>
        <p:nvPicPr>
          <p:cNvPr id="4" name="Picture 3">
            <a:extLst>
              <a:ext uri="{FF2B5EF4-FFF2-40B4-BE49-F238E27FC236}">
                <a16:creationId xmlns:a16="http://schemas.microsoft.com/office/drawing/2014/main" id="{D0DB2224-8A34-4F60-AD66-235FF2C09113}"/>
              </a:ext>
            </a:extLst>
          </p:cNvPr>
          <p:cNvPicPr>
            <a:picLocks noChangeAspect="1"/>
          </p:cNvPicPr>
          <p:nvPr/>
        </p:nvPicPr>
        <p:blipFill>
          <a:blip r:embed="rId2"/>
          <a:stretch>
            <a:fillRect/>
          </a:stretch>
        </p:blipFill>
        <p:spPr>
          <a:xfrm>
            <a:off x="5553492" y="1056928"/>
            <a:ext cx="6261137" cy="5305425"/>
          </a:xfrm>
          <a:prstGeom prst="rect">
            <a:avLst/>
          </a:prstGeom>
        </p:spPr>
      </p:pic>
    </p:spTree>
    <p:extLst>
      <p:ext uri="{BB962C8B-B14F-4D97-AF65-F5344CB8AC3E}">
        <p14:creationId xmlns:p14="http://schemas.microsoft.com/office/powerpoint/2010/main" val="4183239232"/>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10" name="Rectangle 109">
            <a:extLst>
              <a:ext uri="{FF2B5EF4-FFF2-40B4-BE49-F238E27FC236}">
                <a16:creationId xmlns:a16="http://schemas.microsoft.com/office/drawing/2014/main"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31">
            <a:extLst>
              <a:ext uri="{FF2B5EF4-FFF2-40B4-BE49-F238E27FC236}">
                <a16:creationId xmlns:a16="http://schemas.microsoft.com/office/drawing/2014/main"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14" name="Freeform 5">
            <a:extLst>
              <a:ext uri="{FF2B5EF4-FFF2-40B4-BE49-F238E27FC236}">
                <a16:creationId xmlns:a16="http://schemas.microsoft.com/office/drawing/2014/main"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116" name="Rectangle 115">
            <a:extLst>
              <a:ext uri="{FF2B5EF4-FFF2-40B4-BE49-F238E27FC236}">
                <a16:creationId xmlns:a16="http://schemas.microsoft.com/office/drawing/2014/main"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8931" y="629266"/>
            <a:ext cx="4344670" cy="1809133"/>
          </a:xfrm>
        </p:spPr>
        <p:txBody>
          <a:bodyPr>
            <a:normAutofit fontScale="90000"/>
          </a:bodyPr>
          <a:lstStyle/>
          <a:p>
            <a:pPr>
              <a:lnSpc>
                <a:spcPct val="90000"/>
              </a:lnSpc>
            </a:pPr>
            <a:r>
              <a:rPr lang="en-US" sz="3600" u="sng" dirty="0">
                <a:solidFill>
                  <a:srgbClr val="EBEBEB"/>
                </a:solidFill>
              </a:rPr>
              <a:t>FLOW OF THE APPSTORE APPLICATION (Cont.)</a:t>
            </a:r>
            <a:br>
              <a:rPr lang="en-US" sz="3600" u="sng" dirty="0">
                <a:solidFill>
                  <a:srgbClr val="EBEBEB"/>
                </a:solidFill>
              </a:rPr>
            </a:br>
            <a:br>
              <a:rPr lang="en-US" sz="3600" u="sng" dirty="0">
                <a:solidFill>
                  <a:srgbClr val="EBEBEB"/>
                </a:solidFill>
              </a:rPr>
            </a:br>
            <a:endParaRPr lang="en-US" sz="3600" u="sng" dirty="0">
              <a:solidFill>
                <a:srgbClr val="EBEBEB"/>
              </a:solidFill>
            </a:endParaRP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8931" y="2438400"/>
            <a:ext cx="4166509" cy="3785419"/>
          </a:xfrm>
        </p:spPr>
        <p:txBody>
          <a:bodyPr>
            <a:normAutofit/>
          </a:bodyPr>
          <a:lstStyle/>
          <a:p>
            <a:r>
              <a:rPr lang="en-US" b="1" dirty="0">
                <a:solidFill>
                  <a:srgbClr val="EBEBEB"/>
                </a:solidFill>
              </a:rPr>
              <a:t>Fetching Applications based on Categories:</a:t>
            </a:r>
          </a:p>
          <a:p>
            <a:pPr marL="0" indent="0">
              <a:buNone/>
            </a:pPr>
            <a:endParaRPr lang="en-US" b="1" dirty="0">
              <a:solidFill>
                <a:srgbClr val="EBEBEB"/>
              </a:solidFill>
            </a:endParaRPr>
          </a:p>
          <a:p>
            <a:pPr marL="0" indent="0">
              <a:buNone/>
            </a:pPr>
            <a:r>
              <a:rPr lang="en-US" dirty="0">
                <a:solidFill>
                  <a:srgbClr val="EBEBEB"/>
                </a:solidFill>
              </a:rPr>
              <a:t>Based on Popular categories, highly rated applications are fetched by joining application and categories table.</a:t>
            </a:r>
          </a:p>
        </p:txBody>
      </p:sp>
      <p:pic>
        <p:nvPicPr>
          <p:cNvPr id="5" name="Picture 4">
            <a:extLst>
              <a:ext uri="{FF2B5EF4-FFF2-40B4-BE49-F238E27FC236}">
                <a16:creationId xmlns:a16="http://schemas.microsoft.com/office/drawing/2014/main" id="{A975CFEE-7505-47DF-B6DA-996482834736}"/>
              </a:ext>
            </a:extLst>
          </p:cNvPr>
          <p:cNvPicPr>
            <a:picLocks noChangeAspect="1"/>
          </p:cNvPicPr>
          <p:nvPr/>
        </p:nvPicPr>
        <p:blipFill>
          <a:blip r:embed="rId2"/>
          <a:stretch>
            <a:fillRect/>
          </a:stretch>
        </p:blipFill>
        <p:spPr>
          <a:xfrm>
            <a:off x="5355940" y="1090266"/>
            <a:ext cx="6609643" cy="5238750"/>
          </a:xfrm>
          <a:prstGeom prst="rect">
            <a:avLst/>
          </a:prstGeom>
        </p:spPr>
      </p:pic>
    </p:spTree>
    <p:extLst>
      <p:ext uri="{BB962C8B-B14F-4D97-AF65-F5344CB8AC3E}">
        <p14:creationId xmlns:p14="http://schemas.microsoft.com/office/powerpoint/2010/main" val="3173881312"/>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10" name="Rectangle 109">
            <a:extLst>
              <a:ext uri="{FF2B5EF4-FFF2-40B4-BE49-F238E27FC236}">
                <a16:creationId xmlns:a16="http://schemas.microsoft.com/office/drawing/2014/main"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31">
            <a:extLst>
              <a:ext uri="{FF2B5EF4-FFF2-40B4-BE49-F238E27FC236}">
                <a16:creationId xmlns:a16="http://schemas.microsoft.com/office/drawing/2014/main"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14" name="Freeform 5">
            <a:extLst>
              <a:ext uri="{FF2B5EF4-FFF2-40B4-BE49-F238E27FC236}">
                <a16:creationId xmlns:a16="http://schemas.microsoft.com/office/drawing/2014/main"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116" name="Rectangle 115">
            <a:extLst>
              <a:ext uri="{FF2B5EF4-FFF2-40B4-BE49-F238E27FC236}">
                <a16:creationId xmlns:a16="http://schemas.microsoft.com/office/drawing/2014/main"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8931" y="629266"/>
            <a:ext cx="4344670" cy="1809133"/>
          </a:xfrm>
        </p:spPr>
        <p:txBody>
          <a:bodyPr>
            <a:normAutofit fontScale="90000"/>
          </a:bodyPr>
          <a:lstStyle/>
          <a:p>
            <a:pPr>
              <a:lnSpc>
                <a:spcPct val="90000"/>
              </a:lnSpc>
            </a:pPr>
            <a:r>
              <a:rPr lang="en-US" sz="3600" u="sng" dirty="0">
                <a:solidFill>
                  <a:srgbClr val="EBEBEB"/>
                </a:solidFill>
              </a:rPr>
              <a:t>FLOW OF THE APPSTORE APPLICATION</a:t>
            </a:r>
            <a:br>
              <a:rPr lang="en-US" sz="3600" u="sng" dirty="0">
                <a:solidFill>
                  <a:srgbClr val="EBEBEB"/>
                </a:solidFill>
              </a:rPr>
            </a:br>
            <a:br>
              <a:rPr lang="en-US" sz="3600" u="sng" dirty="0">
                <a:solidFill>
                  <a:srgbClr val="EBEBEB"/>
                </a:solidFill>
              </a:rPr>
            </a:br>
            <a:endParaRPr lang="en-US" sz="3600" u="sng" dirty="0">
              <a:solidFill>
                <a:srgbClr val="EBEBEB"/>
              </a:solidFill>
            </a:endParaRP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8931" y="2438400"/>
            <a:ext cx="4166509" cy="3785419"/>
          </a:xfrm>
        </p:spPr>
        <p:txBody>
          <a:bodyPr>
            <a:normAutofit/>
          </a:bodyPr>
          <a:lstStyle/>
          <a:p>
            <a:r>
              <a:rPr lang="en-US" b="1" dirty="0">
                <a:solidFill>
                  <a:srgbClr val="EBEBEB"/>
                </a:solidFill>
              </a:rPr>
              <a:t>Credit Card Details:</a:t>
            </a:r>
          </a:p>
          <a:p>
            <a:pPr marL="0" indent="0">
              <a:buNone/>
            </a:pPr>
            <a:endParaRPr lang="en-US" b="1" dirty="0">
              <a:solidFill>
                <a:srgbClr val="EBEBEB"/>
              </a:solidFill>
            </a:endParaRPr>
          </a:p>
          <a:p>
            <a:pPr marL="0" indent="0">
              <a:buNone/>
            </a:pPr>
            <a:r>
              <a:rPr lang="en-US" dirty="0">
                <a:solidFill>
                  <a:srgbClr val="EBEBEB"/>
                </a:solidFill>
              </a:rPr>
              <a:t>The user can provide new credit card details while paying the bill and the card details will be stored in the database.</a:t>
            </a:r>
          </a:p>
        </p:txBody>
      </p:sp>
      <p:pic>
        <p:nvPicPr>
          <p:cNvPr id="4" name="Picture 3">
            <a:extLst>
              <a:ext uri="{FF2B5EF4-FFF2-40B4-BE49-F238E27FC236}">
                <a16:creationId xmlns:a16="http://schemas.microsoft.com/office/drawing/2014/main" id="{96320D91-0EDD-40FE-8E40-E933ABA0FB33}"/>
              </a:ext>
            </a:extLst>
          </p:cNvPr>
          <p:cNvPicPr>
            <a:picLocks noChangeAspect="1"/>
          </p:cNvPicPr>
          <p:nvPr/>
        </p:nvPicPr>
        <p:blipFill>
          <a:blip r:embed="rId2"/>
          <a:stretch>
            <a:fillRect/>
          </a:stretch>
        </p:blipFill>
        <p:spPr>
          <a:xfrm>
            <a:off x="5553491" y="751035"/>
            <a:ext cx="6205663" cy="5816106"/>
          </a:xfrm>
          <a:prstGeom prst="rect">
            <a:avLst/>
          </a:prstGeom>
        </p:spPr>
      </p:pic>
    </p:spTree>
    <p:extLst>
      <p:ext uri="{BB962C8B-B14F-4D97-AF65-F5344CB8AC3E}">
        <p14:creationId xmlns:p14="http://schemas.microsoft.com/office/powerpoint/2010/main" val="4221084277"/>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10" name="Rectangle 109">
            <a:extLst>
              <a:ext uri="{FF2B5EF4-FFF2-40B4-BE49-F238E27FC236}">
                <a16:creationId xmlns:a16="http://schemas.microsoft.com/office/drawing/2014/main"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31">
            <a:extLst>
              <a:ext uri="{FF2B5EF4-FFF2-40B4-BE49-F238E27FC236}">
                <a16:creationId xmlns:a16="http://schemas.microsoft.com/office/drawing/2014/main"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14" name="Freeform 5">
            <a:extLst>
              <a:ext uri="{FF2B5EF4-FFF2-40B4-BE49-F238E27FC236}">
                <a16:creationId xmlns:a16="http://schemas.microsoft.com/office/drawing/2014/main"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116" name="Rectangle 115">
            <a:extLst>
              <a:ext uri="{FF2B5EF4-FFF2-40B4-BE49-F238E27FC236}">
                <a16:creationId xmlns:a16="http://schemas.microsoft.com/office/drawing/2014/main"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8931" y="629266"/>
            <a:ext cx="4344670" cy="1809133"/>
          </a:xfrm>
        </p:spPr>
        <p:txBody>
          <a:bodyPr>
            <a:normAutofit fontScale="90000"/>
          </a:bodyPr>
          <a:lstStyle/>
          <a:p>
            <a:pPr>
              <a:lnSpc>
                <a:spcPct val="90000"/>
              </a:lnSpc>
            </a:pPr>
            <a:r>
              <a:rPr lang="en-US" sz="3600" u="sng" dirty="0">
                <a:solidFill>
                  <a:srgbClr val="EBEBEB"/>
                </a:solidFill>
              </a:rPr>
              <a:t>FLOW OF THE APPSTORE APPLICATION </a:t>
            </a:r>
            <a:br>
              <a:rPr lang="en-US" sz="3600" u="sng" dirty="0">
                <a:solidFill>
                  <a:srgbClr val="EBEBEB"/>
                </a:solidFill>
              </a:rPr>
            </a:br>
            <a:br>
              <a:rPr lang="en-US" sz="3600" u="sng" dirty="0">
                <a:solidFill>
                  <a:srgbClr val="EBEBEB"/>
                </a:solidFill>
              </a:rPr>
            </a:br>
            <a:endParaRPr lang="en-US" sz="3600" u="sng" dirty="0">
              <a:solidFill>
                <a:srgbClr val="EBEBEB"/>
              </a:solidFill>
            </a:endParaRP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8931" y="2438400"/>
            <a:ext cx="4166509" cy="3785419"/>
          </a:xfrm>
        </p:spPr>
        <p:txBody>
          <a:bodyPr>
            <a:normAutofit/>
          </a:bodyPr>
          <a:lstStyle/>
          <a:p>
            <a:r>
              <a:rPr lang="en-US" b="1" dirty="0">
                <a:solidFill>
                  <a:srgbClr val="EBEBEB"/>
                </a:solidFill>
              </a:rPr>
              <a:t>Redeem Gift Card:</a:t>
            </a:r>
          </a:p>
          <a:p>
            <a:pPr marL="0" indent="0">
              <a:buNone/>
            </a:pPr>
            <a:endParaRPr lang="en-US" b="1" dirty="0">
              <a:solidFill>
                <a:srgbClr val="EBEBEB"/>
              </a:solidFill>
            </a:endParaRPr>
          </a:p>
          <a:p>
            <a:pPr marL="0" indent="0">
              <a:buNone/>
            </a:pPr>
            <a:r>
              <a:rPr lang="en-US" dirty="0">
                <a:solidFill>
                  <a:srgbClr val="EBEBEB"/>
                </a:solidFill>
              </a:rPr>
              <a:t>The user can redeem the gift coupon earned by him/her and can avail the discount in the original application price.</a:t>
            </a:r>
          </a:p>
        </p:txBody>
      </p:sp>
      <p:pic>
        <p:nvPicPr>
          <p:cNvPr id="5" name="Picture 4">
            <a:extLst>
              <a:ext uri="{FF2B5EF4-FFF2-40B4-BE49-F238E27FC236}">
                <a16:creationId xmlns:a16="http://schemas.microsoft.com/office/drawing/2014/main" id="{0E44CD7C-2B09-4878-93AE-6FC8D6AC40FA}"/>
              </a:ext>
            </a:extLst>
          </p:cNvPr>
          <p:cNvPicPr>
            <a:picLocks noChangeAspect="1"/>
          </p:cNvPicPr>
          <p:nvPr/>
        </p:nvPicPr>
        <p:blipFill>
          <a:blip r:embed="rId2"/>
          <a:stretch>
            <a:fillRect/>
          </a:stretch>
        </p:blipFill>
        <p:spPr>
          <a:xfrm>
            <a:off x="5663154" y="1352842"/>
            <a:ext cx="6096000" cy="4021015"/>
          </a:xfrm>
          <a:prstGeom prst="rect">
            <a:avLst/>
          </a:prstGeom>
        </p:spPr>
      </p:pic>
    </p:spTree>
    <p:extLst>
      <p:ext uri="{BB962C8B-B14F-4D97-AF65-F5344CB8AC3E}">
        <p14:creationId xmlns:p14="http://schemas.microsoft.com/office/powerpoint/2010/main" val="196091316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F3FC718-FDE3-4EF7-921E-A5F374EAF82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11">
            <a:extLst>
              <a:ext uri="{FF2B5EF4-FFF2-40B4-BE49-F238E27FC236}">
                <a16:creationId xmlns:a16="http://schemas.microsoft.com/office/drawing/2014/main" id="{FAA0F719-3DC8-4F08-AD8F-5A845658CB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7DCB61BE-FA0F-4EFB-BE0E-268BAD8E30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descr="Screen Clipping">
            <a:extLst>
              <a:ext uri="{FF2B5EF4-FFF2-40B4-BE49-F238E27FC236}">
                <a16:creationId xmlns:a16="http://schemas.microsoft.com/office/drawing/2014/main" id="{9CCC1C81-083E-45F7-815D-0FFDDC52BFFF}"/>
              </a:ext>
            </a:extLst>
          </p:cNvPr>
          <p:cNvPicPr>
            <a:picLocks noChangeAspect="1"/>
          </p:cNvPicPr>
          <p:nvPr/>
        </p:nvPicPr>
        <p:blipFill rotWithShape="1">
          <a:blip r:embed="rId2">
            <a:extLst>
              <a:ext uri="{28A0092B-C50C-407E-A947-70E740481C1C}">
                <a14:useLocalDpi xmlns:a14="http://schemas.microsoft.com/office/drawing/2010/main" val="0"/>
              </a:ext>
            </a:extLst>
          </a:blip>
          <a:srcRect b="2879"/>
          <a:stretch/>
        </p:blipFill>
        <p:spPr>
          <a:xfrm>
            <a:off x="5048451" y="1143001"/>
            <a:ext cx="6495847" cy="5356274"/>
          </a:xfrm>
          <a:prstGeom prst="rect">
            <a:avLst/>
          </a:prstGeom>
          <a:ln>
            <a:solidFill>
              <a:schemeClr val="tx1"/>
            </a:solidFill>
          </a:ln>
          <a:effectLst/>
        </p:spPr>
      </p:pic>
      <p:sp>
        <p:nvSpPr>
          <p:cNvPr id="27" name="Rectangle 26">
            <a:extLst>
              <a:ext uri="{FF2B5EF4-FFF2-40B4-BE49-F238E27FC236}">
                <a16:creationId xmlns:a16="http://schemas.microsoft.com/office/drawing/2014/main" id="{A4B31EAA-7423-46F7-9B90-4AB2B09C35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3855" y="1447799"/>
            <a:ext cx="3108626" cy="1444752"/>
          </a:xfrm>
        </p:spPr>
        <p:txBody>
          <a:bodyPr anchor="b">
            <a:normAutofit/>
          </a:bodyPr>
          <a:lstStyle/>
          <a:p>
            <a:pPr>
              <a:lnSpc>
                <a:spcPct val="90000"/>
              </a:lnSpc>
            </a:pPr>
            <a:r>
              <a:rPr lang="en-US" sz="3200" u="sng">
                <a:solidFill>
                  <a:srgbClr val="EBEBEB"/>
                </a:solidFill>
              </a:rPr>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3855" y="3072385"/>
            <a:ext cx="3108057" cy="2947415"/>
          </a:xfrm>
        </p:spPr>
        <p:txBody>
          <a:bodyPr>
            <a:normAutofit/>
          </a:bodyPr>
          <a:lstStyle/>
          <a:p>
            <a:r>
              <a:rPr lang="en-US" b="1" dirty="0">
                <a:solidFill>
                  <a:srgbClr val="FFFFFF"/>
                </a:solidFill>
              </a:rPr>
              <a:t>Application Table:</a:t>
            </a:r>
          </a:p>
          <a:p>
            <a:pPr marL="0" indent="0">
              <a:buNone/>
            </a:pPr>
            <a:r>
              <a:rPr lang="en-US" dirty="0">
                <a:solidFill>
                  <a:srgbClr val="FFFFFF"/>
                </a:solidFill>
              </a:rPr>
              <a:t>Add a new application in app store by clicking “Add a New Application “ on the left navigation bar </a:t>
            </a:r>
          </a:p>
          <a:p>
            <a:pPr marL="0" indent="0">
              <a:buNone/>
            </a:pPr>
            <a:endParaRPr lang="en-US" sz="1400" dirty="0">
              <a:solidFill>
                <a:srgbClr val="FFFFFF"/>
              </a:solidFill>
            </a:endParaRPr>
          </a:p>
        </p:txBody>
      </p:sp>
    </p:spTree>
    <p:extLst>
      <p:ext uri="{BB962C8B-B14F-4D97-AF65-F5344CB8AC3E}">
        <p14:creationId xmlns:p14="http://schemas.microsoft.com/office/powerpoint/2010/main" val="292594480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32" name="Freeform 23">
            <a:extLst>
              <a:ext uri="{FF2B5EF4-FFF2-40B4-BE49-F238E27FC236}">
                <a16:creationId xmlns:a16="http://schemas.microsoft.com/office/drawing/2014/main" id="{8FCA736E-BDE3-4D4D-8D87-E9AE79250C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4" name="Freeform 5">
            <a:extLst>
              <a:ext uri="{FF2B5EF4-FFF2-40B4-BE49-F238E27FC236}">
                <a16:creationId xmlns:a16="http://schemas.microsoft.com/office/drawing/2014/main" id="{1D65A06F-4B56-402D-97AA-466CC32EE2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36" name="Rectangle 35">
            <a:extLst>
              <a:ext uri="{FF2B5EF4-FFF2-40B4-BE49-F238E27FC236}">
                <a16:creationId xmlns:a16="http://schemas.microsoft.com/office/drawing/2014/main" id="{80EB1784-FDF9-4C6D-84DF-46C42CC94A4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creen Clipping">
            <a:extLst>
              <a:ext uri="{FF2B5EF4-FFF2-40B4-BE49-F238E27FC236}">
                <a16:creationId xmlns:a16="http://schemas.microsoft.com/office/drawing/2014/main" id="{87E82987-0883-4645-A6EF-3AA532AF27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820" y="1467120"/>
            <a:ext cx="5901975" cy="4485041"/>
          </a:xfrm>
          <a:prstGeom prst="rect">
            <a:avLst/>
          </a:prstGeom>
          <a:ln>
            <a:solidFill>
              <a:schemeClr val="bg1"/>
            </a:solidFill>
          </a:ln>
          <a:effectLst/>
        </p:spPr>
      </p:pic>
      <p:sp>
        <p:nvSpPr>
          <p:cNvPr id="38" name="Rectangle 37">
            <a:extLst>
              <a:ext uri="{FF2B5EF4-FFF2-40B4-BE49-F238E27FC236}">
                <a16:creationId xmlns:a16="http://schemas.microsoft.com/office/drawing/2014/main" id="{129AA25D-1E7A-4074-BF68-D55A83B81B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6112" y="452718"/>
            <a:ext cx="4165580" cy="1400530"/>
          </a:xfrm>
        </p:spPr>
        <p:txBody>
          <a:bodyPr>
            <a:normAutofit/>
          </a:bodyPr>
          <a:lstStyle/>
          <a:p>
            <a:pPr>
              <a:lnSpc>
                <a:spcPct val="90000"/>
              </a:lnSpc>
            </a:pPr>
            <a:r>
              <a:rPr lang="en-US" sz="2900" u="sng"/>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6113" y="2052918"/>
            <a:ext cx="4165146" cy="4195481"/>
          </a:xfrm>
        </p:spPr>
        <p:txBody>
          <a:bodyPr>
            <a:normAutofit/>
          </a:bodyPr>
          <a:lstStyle/>
          <a:p>
            <a:r>
              <a:rPr lang="en-US" b="1" dirty="0"/>
              <a:t>Application Table:</a:t>
            </a:r>
          </a:p>
          <a:p>
            <a:pPr marL="0" indent="0">
              <a:buNone/>
            </a:pPr>
            <a:r>
              <a:rPr lang="en-US" dirty="0"/>
              <a:t>After adding an application the required information gets stored in the “</a:t>
            </a:r>
            <a:r>
              <a:rPr lang="en-US" dirty="0" err="1"/>
              <a:t>app_info</a:t>
            </a:r>
            <a:r>
              <a:rPr lang="en-US" dirty="0"/>
              <a:t>” and “application” table.</a:t>
            </a:r>
          </a:p>
        </p:txBody>
      </p:sp>
    </p:spTree>
    <p:extLst>
      <p:ext uri="{BB962C8B-B14F-4D97-AF65-F5344CB8AC3E}">
        <p14:creationId xmlns:p14="http://schemas.microsoft.com/office/powerpoint/2010/main" val="1369899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31">
            <a:extLst>
              <a:ext uri="{FF2B5EF4-FFF2-40B4-BE49-F238E27FC236}">
                <a16:creationId xmlns:a16="http://schemas.microsoft.com/office/drawing/2014/main"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9" name="Freeform 5">
            <a:extLst>
              <a:ext uri="{FF2B5EF4-FFF2-40B4-BE49-F238E27FC236}">
                <a16:creationId xmlns:a16="http://schemas.microsoft.com/office/drawing/2014/main"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5" name="Picture 4" descr="Screen Clipping">
            <a:extLst>
              <a:ext uri="{FF2B5EF4-FFF2-40B4-BE49-F238E27FC236}">
                <a16:creationId xmlns:a16="http://schemas.microsoft.com/office/drawing/2014/main" id="{0E0998F8-91A1-4A77-ACE7-145A8BAF9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92" y="2468456"/>
            <a:ext cx="5449889" cy="2680319"/>
          </a:xfrm>
          <a:prstGeom prst="rect">
            <a:avLst/>
          </a:prstGeom>
          <a:ln>
            <a:solidFill>
              <a:schemeClr val="tx1"/>
            </a:solidFill>
          </a:ln>
          <a:effectLst/>
        </p:spPr>
      </p:pic>
      <p:sp>
        <p:nvSpPr>
          <p:cNvPr id="51" name="Rectangle 50">
            <a:extLst>
              <a:ext uri="{FF2B5EF4-FFF2-40B4-BE49-F238E27FC236}">
                <a16:creationId xmlns:a16="http://schemas.microsoft.com/office/drawing/2014/main"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8931" y="629266"/>
            <a:ext cx="4166510" cy="1622321"/>
          </a:xfrm>
        </p:spPr>
        <p:txBody>
          <a:bodyPr>
            <a:normAutofit/>
          </a:bodyPr>
          <a:lstStyle/>
          <a:p>
            <a:pPr>
              <a:lnSpc>
                <a:spcPct val="90000"/>
              </a:lnSpc>
            </a:pPr>
            <a:r>
              <a:rPr lang="en-US" sz="3600" u="sng">
                <a:solidFill>
                  <a:srgbClr val="EBEBEB"/>
                </a:solidFill>
              </a:rPr>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8931" y="2438400"/>
            <a:ext cx="4166509" cy="3785419"/>
          </a:xfrm>
        </p:spPr>
        <p:txBody>
          <a:bodyPr>
            <a:normAutofit/>
          </a:bodyPr>
          <a:lstStyle/>
          <a:p>
            <a:r>
              <a:rPr lang="en-US" b="1">
                <a:solidFill>
                  <a:srgbClr val="EBEBEB"/>
                </a:solidFill>
              </a:rPr>
              <a:t>Application Table:</a:t>
            </a:r>
          </a:p>
          <a:p>
            <a:pPr marL="0" indent="0">
              <a:buNone/>
            </a:pPr>
            <a:r>
              <a:rPr lang="en-US">
                <a:solidFill>
                  <a:srgbClr val="EBEBEB"/>
                </a:solidFill>
              </a:rPr>
              <a:t>After inserting in the database a final message gets printed saying ”New application added and application details added”</a:t>
            </a:r>
          </a:p>
        </p:txBody>
      </p:sp>
    </p:spTree>
    <p:extLst>
      <p:ext uri="{BB962C8B-B14F-4D97-AF65-F5344CB8AC3E}">
        <p14:creationId xmlns:p14="http://schemas.microsoft.com/office/powerpoint/2010/main" val="3383185772"/>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58" name="Rectangle 57">
            <a:extLst>
              <a:ext uri="{FF2B5EF4-FFF2-40B4-BE49-F238E27FC236}">
                <a16:creationId xmlns:a16="http://schemas.microsoft.com/office/drawing/2014/main"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31">
            <a:extLst>
              <a:ext uri="{FF2B5EF4-FFF2-40B4-BE49-F238E27FC236}">
                <a16:creationId xmlns:a16="http://schemas.microsoft.com/office/drawing/2014/main"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62" name="Freeform 5">
            <a:extLst>
              <a:ext uri="{FF2B5EF4-FFF2-40B4-BE49-F238E27FC236}">
                <a16:creationId xmlns:a16="http://schemas.microsoft.com/office/drawing/2014/main"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6" name="Picture 5" descr="Screen Clipping">
            <a:extLst>
              <a:ext uri="{FF2B5EF4-FFF2-40B4-BE49-F238E27FC236}">
                <a16:creationId xmlns:a16="http://schemas.microsoft.com/office/drawing/2014/main" id="{B98C9E3D-F48D-44AE-B647-69DC9C8B5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577" y="1745185"/>
            <a:ext cx="5665162" cy="3727148"/>
          </a:xfrm>
          <a:prstGeom prst="rect">
            <a:avLst/>
          </a:prstGeom>
          <a:ln>
            <a:solidFill>
              <a:schemeClr val="tx1"/>
            </a:solidFill>
          </a:ln>
          <a:effectLst/>
        </p:spPr>
      </p:pic>
      <p:sp>
        <p:nvSpPr>
          <p:cNvPr id="64" name="Rectangle 63">
            <a:extLst>
              <a:ext uri="{FF2B5EF4-FFF2-40B4-BE49-F238E27FC236}">
                <a16:creationId xmlns:a16="http://schemas.microsoft.com/office/drawing/2014/main"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8931" y="629266"/>
            <a:ext cx="4166510" cy="1622321"/>
          </a:xfrm>
        </p:spPr>
        <p:txBody>
          <a:bodyPr>
            <a:normAutofit/>
          </a:bodyPr>
          <a:lstStyle/>
          <a:p>
            <a:pPr>
              <a:lnSpc>
                <a:spcPct val="90000"/>
              </a:lnSpc>
            </a:pPr>
            <a:r>
              <a:rPr lang="en-US" sz="3600" u="sng">
                <a:solidFill>
                  <a:srgbClr val="EBEBEB"/>
                </a:solidFill>
              </a:rPr>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8931" y="2438400"/>
            <a:ext cx="4166509" cy="3785419"/>
          </a:xfrm>
        </p:spPr>
        <p:txBody>
          <a:bodyPr>
            <a:normAutofit/>
          </a:bodyPr>
          <a:lstStyle/>
          <a:p>
            <a:r>
              <a:rPr lang="en-US" b="1" dirty="0">
                <a:solidFill>
                  <a:srgbClr val="EBEBEB"/>
                </a:solidFill>
              </a:rPr>
              <a:t>Application Table:</a:t>
            </a:r>
          </a:p>
          <a:p>
            <a:pPr marL="0" indent="0">
              <a:buNone/>
            </a:pPr>
            <a:r>
              <a:rPr lang="en-US" dirty="0">
                <a:solidFill>
                  <a:srgbClr val="EBEBEB"/>
                </a:solidFill>
              </a:rPr>
              <a:t>When an </a:t>
            </a:r>
            <a:r>
              <a:rPr lang="en-US">
                <a:solidFill>
                  <a:srgbClr val="EBEBEB"/>
                </a:solidFill>
              </a:rPr>
              <a:t>applicaion</a:t>
            </a:r>
            <a:r>
              <a:rPr lang="en-US" dirty="0">
                <a:solidFill>
                  <a:srgbClr val="EBEBEB"/>
                </a:solidFill>
              </a:rPr>
              <a:t> needs to be removed/deleted click on the option given at the left </a:t>
            </a:r>
            <a:r>
              <a:rPr lang="en-US">
                <a:solidFill>
                  <a:srgbClr val="EBEBEB"/>
                </a:solidFill>
              </a:rPr>
              <a:t>naviaation</a:t>
            </a:r>
            <a:r>
              <a:rPr lang="en-US" dirty="0">
                <a:solidFill>
                  <a:srgbClr val="EBEBEB"/>
                </a:solidFill>
              </a:rPr>
              <a:t> bar.</a:t>
            </a:r>
          </a:p>
        </p:txBody>
      </p:sp>
    </p:spTree>
    <p:extLst>
      <p:ext uri="{BB962C8B-B14F-4D97-AF65-F5344CB8AC3E}">
        <p14:creationId xmlns:p14="http://schemas.microsoft.com/office/powerpoint/2010/main" val="238725082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69" name="Freeform 23">
            <a:extLst>
              <a:ext uri="{FF2B5EF4-FFF2-40B4-BE49-F238E27FC236}">
                <a16:creationId xmlns:a16="http://schemas.microsoft.com/office/drawing/2014/main" id="{8FCA736E-BDE3-4D4D-8D87-E9AE79250C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71" name="Freeform 5">
            <a:extLst>
              <a:ext uri="{FF2B5EF4-FFF2-40B4-BE49-F238E27FC236}">
                <a16:creationId xmlns:a16="http://schemas.microsoft.com/office/drawing/2014/main" id="{1D65A06F-4B56-402D-97AA-466CC32EE2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73" name="Rectangle 72">
            <a:extLst>
              <a:ext uri="{FF2B5EF4-FFF2-40B4-BE49-F238E27FC236}">
                <a16:creationId xmlns:a16="http://schemas.microsoft.com/office/drawing/2014/main" id="{80EB1784-FDF9-4C6D-84DF-46C42CC94A4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creen Clipping">
            <a:extLst>
              <a:ext uri="{FF2B5EF4-FFF2-40B4-BE49-F238E27FC236}">
                <a16:creationId xmlns:a16="http://schemas.microsoft.com/office/drawing/2014/main" id="{B98C9E3D-F48D-44AE-B647-69DC9C8B5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880" y="1121160"/>
            <a:ext cx="5250530" cy="2162555"/>
          </a:xfrm>
          <a:prstGeom prst="rect">
            <a:avLst/>
          </a:prstGeom>
          <a:ln>
            <a:solidFill>
              <a:schemeClr val="bg1"/>
            </a:solidFill>
          </a:ln>
          <a:effectLst/>
        </p:spPr>
      </p:pic>
      <p:sp>
        <p:nvSpPr>
          <p:cNvPr id="75" name="Rectangle 74">
            <a:extLst>
              <a:ext uri="{FF2B5EF4-FFF2-40B4-BE49-F238E27FC236}">
                <a16:creationId xmlns:a16="http://schemas.microsoft.com/office/drawing/2014/main" id="{129AA25D-1E7A-4074-BF68-D55A83B81B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Screen Clipping">
            <a:extLst>
              <a:ext uri="{FF2B5EF4-FFF2-40B4-BE49-F238E27FC236}">
                <a16:creationId xmlns:a16="http://schemas.microsoft.com/office/drawing/2014/main" id="{A7E829B9-4829-4B6D-88B7-74B8B54E6E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880" y="3428999"/>
            <a:ext cx="5250530" cy="3242202"/>
          </a:xfrm>
          <a:prstGeom prst="rect">
            <a:avLst/>
          </a:prstGeom>
          <a:ln>
            <a:solidFill>
              <a:schemeClr val="bg1"/>
            </a:solidFill>
          </a:ln>
          <a:effectLst/>
        </p:spPr>
      </p:pic>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6112" y="452718"/>
            <a:ext cx="4165580" cy="1400530"/>
          </a:xfrm>
        </p:spPr>
        <p:txBody>
          <a:bodyPr>
            <a:normAutofit/>
          </a:bodyPr>
          <a:lstStyle/>
          <a:p>
            <a:pPr>
              <a:lnSpc>
                <a:spcPct val="90000"/>
              </a:lnSpc>
            </a:pPr>
            <a:r>
              <a:rPr lang="en-US" sz="2900" u="sng"/>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6113" y="2052918"/>
            <a:ext cx="4165146" cy="4195481"/>
          </a:xfrm>
        </p:spPr>
        <p:txBody>
          <a:bodyPr>
            <a:normAutofit/>
          </a:bodyPr>
          <a:lstStyle/>
          <a:p>
            <a:r>
              <a:rPr lang="en-US" b="1" dirty="0"/>
              <a:t>Application Table:</a:t>
            </a:r>
          </a:p>
          <a:p>
            <a:pPr marL="0" indent="0">
              <a:buNone/>
            </a:pPr>
            <a:r>
              <a:rPr lang="en-US" dirty="0"/>
              <a:t>Before removing an app the database contains the temple run app for example</a:t>
            </a:r>
          </a:p>
          <a:p>
            <a:pPr marL="0" indent="0">
              <a:buNone/>
            </a:pPr>
            <a:endParaRPr lang="en-US" dirty="0"/>
          </a:p>
          <a:p>
            <a:pPr marL="0" indent="0">
              <a:buNone/>
            </a:pPr>
            <a:r>
              <a:rPr lang="en-US" dirty="0"/>
              <a:t>After removing the app the database it will have the temple run app row  deleted.</a:t>
            </a:r>
          </a:p>
        </p:txBody>
      </p:sp>
      <p:cxnSp>
        <p:nvCxnSpPr>
          <p:cNvPr id="8" name="Straight Arrow Connector 7">
            <a:extLst>
              <a:ext uri="{FF2B5EF4-FFF2-40B4-BE49-F238E27FC236}">
                <a16:creationId xmlns:a16="http://schemas.microsoft.com/office/drawing/2014/main" id="{71D557A0-E297-4F0B-998D-6887F2C28E12}"/>
              </a:ext>
            </a:extLst>
          </p:cNvPr>
          <p:cNvCxnSpPr/>
          <p:nvPr/>
        </p:nvCxnSpPr>
        <p:spPr>
          <a:xfrm flipV="1">
            <a:off x="4346917" y="2202437"/>
            <a:ext cx="1747494" cy="4141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49EC3013-C68B-41D9-A73A-5FB6B614259A}"/>
              </a:ext>
            </a:extLst>
          </p:cNvPr>
          <p:cNvCxnSpPr>
            <a:cxnSpLocks/>
          </p:cNvCxnSpPr>
          <p:nvPr/>
        </p:nvCxnSpPr>
        <p:spPr>
          <a:xfrm>
            <a:off x="4226873" y="4500947"/>
            <a:ext cx="1967007" cy="3180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56410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58" name="Rectangle 57">
            <a:extLst>
              <a:ext uri="{FF2B5EF4-FFF2-40B4-BE49-F238E27FC236}">
                <a16:creationId xmlns:a16="http://schemas.microsoft.com/office/drawing/2014/main"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31">
            <a:extLst>
              <a:ext uri="{FF2B5EF4-FFF2-40B4-BE49-F238E27FC236}">
                <a16:creationId xmlns:a16="http://schemas.microsoft.com/office/drawing/2014/main"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62" name="Freeform 5">
            <a:extLst>
              <a:ext uri="{FF2B5EF4-FFF2-40B4-BE49-F238E27FC236}">
                <a16:creationId xmlns:a16="http://schemas.microsoft.com/office/drawing/2014/main"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6" name="Picture 5" descr="Screen Clipping">
            <a:extLst>
              <a:ext uri="{FF2B5EF4-FFF2-40B4-BE49-F238E27FC236}">
                <a16:creationId xmlns:a16="http://schemas.microsoft.com/office/drawing/2014/main" id="{AC9729DB-7F25-4962-804C-02596B532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92" y="2543391"/>
            <a:ext cx="5449889" cy="1771214"/>
          </a:xfrm>
          <a:prstGeom prst="rect">
            <a:avLst/>
          </a:prstGeom>
          <a:ln>
            <a:solidFill>
              <a:schemeClr val="tx1"/>
            </a:solidFill>
          </a:ln>
          <a:effectLst/>
        </p:spPr>
      </p:pic>
      <p:sp>
        <p:nvSpPr>
          <p:cNvPr id="64" name="Rectangle 63">
            <a:extLst>
              <a:ext uri="{FF2B5EF4-FFF2-40B4-BE49-F238E27FC236}">
                <a16:creationId xmlns:a16="http://schemas.microsoft.com/office/drawing/2014/main"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01558-6612-4773-B2AB-3CD3B721BCD3}"/>
              </a:ext>
            </a:extLst>
          </p:cNvPr>
          <p:cNvSpPr>
            <a:spLocks noGrp="1"/>
          </p:cNvSpPr>
          <p:nvPr>
            <p:ph type="title"/>
          </p:nvPr>
        </p:nvSpPr>
        <p:spPr>
          <a:xfrm>
            <a:off x="648931" y="629266"/>
            <a:ext cx="4166510" cy="1622321"/>
          </a:xfrm>
        </p:spPr>
        <p:txBody>
          <a:bodyPr>
            <a:normAutofit/>
          </a:bodyPr>
          <a:lstStyle/>
          <a:p>
            <a:pPr>
              <a:lnSpc>
                <a:spcPct val="90000"/>
              </a:lnSpc>
            </a:pPr>
            <a:r>
              <a:rPr lang="en-US" sz="3600" u="sng">
                <a:solidFill>
                  <a:srgbClr val="EBEBEB"/>
                </a:solidFill>
              </a:rPr>
              <a:t>FLOW OF THE APPSTORE APPLICATION</a:t>
            </a:r>
          </a:p>
        </p:txBody>
      </p:sp>
      <p:sp>
        <p:nvSpPr>
          <p:cNvPr id="3" name="Content Placeholder 2">
            <a:extLst>
              <a:ext uri="{FF2B5EF4-FFF2-40B4-BE49-F238E27FC236}">
                <a16:creationId xmlns:a16="http://schemas.microsoft.com/office/drawing/2014/main" id="{5968F7BA-3508-4819-BB2E-6B191D0BEBCB}"/>
              </a:ext>
            </a:extLst>
          </p:cNvPr>
          <p:cNvSpPr>
            <a:spLocks noGrp="1"/>
          </p:cNvSpPr>
          <p:nvPr>
            <p:ph idx="1"/>
          </p:nvPr>
        </p:nvSpPr>
        <p:spPr>
          <a:xfrm>
            <a:off x="648931" y="2438400"/>
            <a:ext cx="4166509" cy="3785419"/>
          </a:xfrm>
        </p:spPr>
        <p:txBody>
          <a:bodyPr>
            <a:normAutofit/>
          </a:bodyPr>
          <a:lstStyle/>
          <a:p>
            <a:r>
              <a:rPr lang="en-US" b="1" dirty="0">
                <a:solidFill>
                  <a:srgbClr val="EBEBEB"/>
                </a:solidFill>
              </a:rPr>
              <a:t>Application Table:</a:t>
            </a:r>
          </a:p>
          <a:p>
            <a:pPr marL="0" indent="0">
              <a:buNone/>
            </a:pPr>
            <a:r>
              <a:rPr lang="en-US" dirty="0">
                <a:solidFill>
                  <a:srgbClr val="EBEBEB"/>
                </a:solidFill>
              </a:rPr>
              <a:t>After the app gets deleted in the database a final message gets printed saying “Application Deleted”</a:t>
            </a:r>
          </a:p>
        </p:txBody>
      </p:sp>
    </p:spTree>
    <p:extLst>
      <p:ext uri="{BB962C8B-B14F-4D97-AF65-F5344CB8AC3E}">
        <p14:creationId xmlns:p14="http://schemas.microsoft.com/office/powerpoint/2010/main" val="1110578335"/>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431</TotalTime>
  <Words>992</Words>
  <Application>Microsoft Office PowerPoint</Application>
  <PresentationFormat>Widescreen</PresentationFormat>
  <Paragraphs>126</Paragraphs>
  <Slides>35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Century Gothic</vt:lpstr>
      <vt:lpstr>Wingdings</vt:lpstr>
      <vt:lpstr>Wingdings 3</vt:lpstr>
      <vt:lpstr>Ion</vt:lpstr>
      <vt:lpstr>APPLICAION STORE PROJECT  </vt:lpstr>
      <vt:lpstr>INTRODUCTION ON APP STORE</vt:lpstr>
      <vt:lpstr>APP STORE MODEL</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vt:lpstr>
      <vt:lpstr>FLOW OF THE APPSTORE APPLICATION (Cont.)  </vt:lpstr>
      <vt:lpstr>FLOW OF THE APPSTORE APPLICATION  </vt:lpstr>
      <vt:lpstr>FLOW OF THE APPSTORE APPLICATION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APPLICAION STORE PROJECT  </dc:title>
  <dc:creator>Sayali</dc:creator>
  <cp:lastModifiedBy>Rishi Hemwani</cp:lastModifiedBy>
  <cp:revision>27</cp:revision>
  <dcterms:created xsi:type="dcterms:W3CDTF">2018-04-20T18:47:06Z</dcterms:created>
  <dcterms:modified xsi:type="dcterms:W3CDTF">2018-04-23T03:05:32Z</dcterms:modified>
</cp:coreProperties>
</file>